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756" r:id="rId3"/>
    <p:sldMasterId id="2147483793" r:id="rId4"/>
    <p:sldMasterId id="2147483805" r:id="rId5"/>
  </p:sldMasterIdLst>
  <p:notesMasterIdLst>
    <p:notesMasterId r:id="rId42"/>
  </p:notesMasterIdLst>
  <p:sldIdLst>
    <p:sldId id="301" r:id="rId6"/>
    <p:sldId id="407" r:id="rId7"/>
    <p:sldId id="458" r:id="rId8"/>
    <p:sldId id="456" r:id="rId9"/>
    <p:sldId id="457" r:id="rId10"/>
    <p:sldId id="442" r:id="rId11"/>
    <p:sldId id="408" r:id="rId12"/>
    <p:sldId id="443" r:id="rId13"/>
    <p:sldId id="451" r:id="rId14"/>
    <p:sldId id="444" r:id="rId15"/>
    <p:sldId id="449" r:id="rId16"/>
    <p:sldId id="450" r:id="rId17"/>
    <p:sldId id="445" r:id="rId18"/>
    <p:sldId id="446" r:id="rId19"/>
    <p:sldId id="447" r:id="rId20"/>
    <p:sldId id="448" r:id="rId21"/>
    <p:sldId id="394" r:id="rId22"/>
    <p:sldId id="398" r:id="rId23"/>
    <p:sldId id="465" r:id="rId24"/>
    <p:sldId id="466" r:id="rId25"/>
    <p:sldId id="469" r:id="rId26"/>
    <p:sldId id="392" r:id="rId27"/>
    <p:sldId id="468" r:id="rId28"/>
    <p:sldId id="467" r:id="rId29"/>
    <p:sldId id="400" r:id="rId30"/>
    <p:sldId id="470" r:id="rId31"/>
    <p:sldId id="471" r:id="rId32"/>
    <p:sldId id="472" r:id="rId33"/>
    <p:sldId id="473" r:id="rId34"/>
    <p:sldId id="474" r:id="rId35"/>
    <p:sldId id="404" r:id="rId36"/>
    <p:sldId id="405" r:id="rId37"/>
    <p:sldId id="452" r:id="rId38"/>
    <p:sldId id="453" r:id="rId39"/>
    <p:sldId id="454" r:id="rId40"/>
    <p:sldId id="375"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471D"/>
    <a:srgbClr val="FFFF66"/>
    <a:srgbClr val="425222"/>
    <a:srgbClr val="461E64"/>
    <a:srgbClr val="676787"/>
    <a:srgbClr val="2F6E73"/>
    <a:srgbClr val="1F497D"/>
    <a:srgbClr val="6C2826"/>
    <a:srgbClr val="B84542"/>
    <a:srgbClr val="E49A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55" autoAdjust="0"/>
    <p:restoredTop sz="93615" autoAdjust="0"/>
  </p:normalViewPr>
  <p:slideViewPr>
    <p:cSldViewPr>
      <p:cViewPr varScale="1">
        <p:scale>
          <a:sx n="68" d="100"/>
          <a:sy n="68" d="100"/>
        </p:scale>
        <p:origin x="152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80" Type="http://schemas.microsoft.com/office/2015/10/relationships/revisionInfo" Target="revisionInfo.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C8A1DC2-070F-498C-B199-62C9597585F2}" type="datetimeFigureOut">
              <a:rPr lang="en-US"/>
              <a:pPr>
                <a:defRPr/>
              </a:pPr>
              <a:t>6/30/2017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C200C17-9A1D-4E14-8E4A-29DCBA50F542}" type="slidenum">
              <a:rPr lang="en-US"/>
              <a:pPr>
                <a:defRPr/>
              </a:pPr>
              <a:t>‹#›</a:t>
            </a:fld>
            <a:endParaRPr lang="en-US"/>
          </a:p>
        </p:txBody>
      </p:sp>
    </p:spTree>
    <p:extLst>
      <p:ext uri="{BB962C8B-B14F-4D97-AF65-F5344CB8AC3E}">
        <p14:creationId xmlns:p14="http://schemas.microsoft.com/office/powerpoint/2010/main" val="16531854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Cooperatives as a piece of an alternative to capitalism rather than just an element in a capitalist economy.</a:t>
            </a:r>
          </a:p>
          <a:p>
            <a:r>
              <a:rPr lang="en-US" dirty="0"/>
              <a:t>The fundamental issue in play here: democracy.</a:t>
            </a:r>
          </a:p>
          <a:p>
            <a:r>
              <a:rPr lang="en-US" dirty="0"/>
              <a:t>Framework: thinking about economic systems in terms of structures of power relations.</a:t>
            </a:r>
          </a:p>
          <a:p>
            <a:r>
              <a:rPr lang="en-US" dirty="0"/>
              <a:t>Central problem: democratizing the economy. This is the fundamental meaning </a:t>
            </a:r>
            <a:r>
              <a:rPr lang="en-US"/>
              <a:t>of socialism.</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AC200C17-9A1D-4E14-8E4A-29DCBA50F542}" type="slidenum">
              <a:rPr lang="en-US" smtClean="0"/>
              <a:pPr>
                <a:defRPr/>
              </a:pPr>
              <a:t>1</a:t>
            </a:fld>
            <a:endParaRPr lang="en-US"/>
          </a:p>
        </p:txBody>
      </p:sp>
    </p:spTree>
    <p:extLst>
      <p:ext uri="{BB962C8B-B14F-4D97-AF65-F5344CB8AC3E}">
        <p14:creationId xmlns:p14="http://schemas.microsoft.com/office/powerpoint/2010/main" val="733330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10</a:t>
            </a:fld>
            <a:endParaRPr lang="en-US"/>
          </a:p>
        </p:txBody>
      </p:sp>
    </p:spTree>
    <p:extLst>
      <p:ext uri="{BB962C8B-B14F-4D97-AF65-F5344CB8AC3E}">
        <p14:creationId xmlns:p14="http://schemas.microsoft.com/office/powerpoint/2010/main" val="1535775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11</a:t>
            </a:fld>
            <a:endParaRPr lang="en-US"/>
          </a:p>
        </p:txBody>
      </p:sp>
    </p:spTree>
    <p:extLst>
      <p:ext uri="{BB962C8B-B14F-4D97-AF65-F5344CB8AC3E}">
        <p14:creationId xmlns:p14="http://schemas.microsoft.com/office/powerpoint/2010/main" val="34329912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12</a:t>
            </a:fld>
            <a:endParaRPr lang="en-US"/>
          </a:p>
        </p:txBody>
      </p:sp>
    </p:spTree>
    <p:extLst>
      <p:ext uri="{BB962C8B-B14F-4D97-AF65-F5344CB8AC3E}">
        <p14:creationId xmlns:p14="http://schemas.microsoft.com/office/powerpoint/2010/main" val="42157354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13</a:t>
            </a:fld>
            <a:endParaRPr lang="en-US"/>
          </a:p>
        </p:txBody>
      </p:sp>
    </p:spTree>
    <p:extLst>
      <p:ext uri="{BB962C8B-B14F-4D97-AF65-F5344CB8AC3E}">
        <p14:creationId xmlns:p14="http://schemas.microsoft.com/office/powerpoint/2010/main" val="3717609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14</a:t>
            </a:fld>
            <a:endParaRPr lang="en-US"/>
          </a:p>
        </p:txBody>
      </p:sp>
    </p:spTree>
    <p:extLst>
      <p:ext uri="{BB962C8B-B14F-4D97-AF65-F5344CB8AC3E}">
        <p14:creationId xmlns:p14="http://schemas.microsoft.com/office/powerpoint/2010/main" val="29070276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15</a:t>
            </a:fld>
            <a:endParaRPr lang="en-US"/>
          </a:p>
        </p:txBody>
      </p:sp>
    </p:spTree>
    <p:extLst>
      <p:ext uri="{BB962C8B-B14F-4D97-AF65-F5344CB8AC3E}">
        <p14:creationId xmlns:p14="http://schemas.microsoft.com/office/powerpoint/2010/main" val="6526644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16</a:t>
            </a:fld>
            <a:endParaRPr lang="en-US"/>
          </a:p>
        </p:txBody>
      </p:sp>
    </p:spTree>
    <p:extLst>
      <p:ext uri="{BB962C8B-B14F-4D97-AF65-F5344CB8AC3E}">
        <p14:creationId xmlns:p14="http://schemas.microsoft.com/office/powerpoint/2010/main" val="364953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aseline="0" dirty="0"/>
              <a:t>Three tasks to resolve this problem</a:t>
            </a:r>
          </a:p>
          <a:p>
            <a:pPr marL="0" indent="0">
              <a:buNone/>
            </a:pPr>
            <a:r>
              <a:rPr lang="en-US" baseline="0" dirty="0"/>
              <a:t>A few comments:</a:t>
            </a:r>
          </a:p>
          <a:p>
            <a:pPr marL="228600" indent="-228600">
              <a:buAutoNum type="arabicPeriod"/>
            </a:pPr>
            <a:r>
              <a:rPr lang="en-US" baseline="0" dirty="0"/>
              <a:t>Diagnosis and critique: this is where the main effort of critical social science has gone.</a:t>
            </a:r>
          </a:p>
          <a:p>
            <a:pPr marL="228600" indent="-228600">
              <a:buAutoNum type="arabicPeriod"/>
            </a:pPr>
            <a:r>
              <a:rPr lang="en-US" baseline="0" dirty="0"/>
              <a:t>Alternatives</a:t>
            </a:r>
          </a:p>
          <a:p>
            <a:pPr marL="228600" indent="-228600">
              <a:buAutoNum type="arabicPeriod"/>
            </a:pPr>
            <a:r>
              <a:rPr lang="en-US" baseline="0" dirty="0"/>
              <a:t>Transformation.</a:t>
            </a:r>
          </a:p>
          <a:p>
            <a:pPr marL="0" indent="0">
              <a:buNone/>
            </a:pPr>
            <a:r>
              <a:rPr lang="en-US" baseline="0" dirty="0"/>
              <a:t>I am going to focus on the third of these here.</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EED0-FF80-4BBF-AD09-869382C45FC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90687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aseline="0" dirty="0"/>
              <a:t>Three tasks to resolve this problem</a:t>
            </a:r>
          </a:p>
          <a:p>
            <a:pPr marL="0" indent="0">
              <a:buNone/>
            </a:pPr>
            <a:r>
              <a:rPr lang="en-US" baseline="0" dirty="0"/>
              <a:t>A few comments:</a:t>
            </a:r>
          </a:p>
          <a:p>
            <a:pPr marL="228600" indent="-228600">
              <a:buAutoNum type="arabicPeriod"/>
            </a:pPr>
            <a:r>
              <a:rPr lang="en-US" baseline="0" dirty="0"/>
              <a:t>Diagnosis and critique: this is where the main effort of critical social science has gone.</a:t>
            </a:r>
          </a:p>
          <a:p>
            <a:pPr marL="228600" indent="-228600">
              <a:buAutoNum type="arabicPeriod"/>
            </a:pPr>
            <a:r>
              <a:rPr lang="en-US" baseline="0" dirty="0"/>
              <a:t>Alternatives</a:t>
            </a:r>
          </a:p>
          <a:p>
            <a:pPr marL="228600" indent="-228600">
              <a:buAutoNum type="arabicPeriod"/>
            </a:pPr>
            <a:r>
              <a:rPr lang="en-US" baseline="0" dirty="0"/>
              <a:t>Transformation.</a:t>
            </a:r>
          </a:p>
          <a:p>
            <a:pPr marL="0" indent="0">
              <a:buNone/>
            </a:pPr>
            <a:r>
              <a:rPr lang="en-US" baseline="0" dirty="0"/>
              <a:t>I am going to focus on the third of these here.</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EED0-FF80-4BBF-AD09-869382C45FC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84129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aseline="0" dirty="0"/>
              <a:t>Three tasks to resolve this problem</a:t>
            </a:r>
          </a:p>
          <a:p>
            <a:pPr marL="0" indent="0">
              <a:buNone/>
            </a:pPr>
            <a:r>
              <a:rPr lang="en-US" baseline="0" dirty="0"/>
              <a:t>A few comments:</a:t>
            </a:r>
          </a:p>
          <a:p>
            <a:pPr marL="228600" indent="-228600">
              <a:buAutoNum type="arabicPeriod"/>
            </a:pPr>
            <a:r>
              <a:rPr lang="en-US" baseline="0" dirty="0"/>
              <a:t>Diagnosis and critique: this is where the main effort of critical social science has gone.</a:t>
            </a:r>
          </a:p>
          <a:p>
            <a:pPr marL="228600" indent="-228600">
              <a:buAutoNum type="arabicPeriod"/>
            </a:pPr>
            <a:r>
              <a:rPr lang="en-US" baseline="0" dirty="0"/>
              <a:t>Alternatives</a:t>
            </a:r>
          </a:p>
          <a:p>
            <a:pPr marL="228600" indent="-228600">
              <a:buAutoNum type="arabicPeriod"/>
            </a:pPr>
            <a:r>
              <a:rPr lang="en-US" baseline="0" dirty="0"/>
              <a:t>Transformation.</a:t>
            </a:r>
          </a:p>
          <a:p>
            <a:pPr marL="0" indent="0">
              <a:buNone/>
            </a:pPr>
            <a:r>
              <a:rPr lang="en-US" baseline="0" dirty="0"/>
              <a:t>I am going to focus on the third of these here.</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EED0-FF80-4BBF-AD09-869382C45FC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61535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aseline="0" dirty="0"/>
              <a:t>Three tasks to resolve this problem</a:t>
            </a:r>
          </a:p>
          <a:p>
            <a:pPr marL="0" indent="0">
              <a:buNone/>
            </a:pPr>
            <a:r>
              <a:rPr lang="en-US" baseline="0" dirty="0"/>
              <a:t>A few comments:</a:t>
            </a:r>
          </a:p>
          <a:p>
            <a:pPr marL="228600" indent="-228600">
              <a:buAutoNum type="arabicPeriod"/>
            </a:pPr>
            <a:r>
              <a:rPr lang="en-US" baseline="0" dirty="0"/>
              <a:t>Diagnosis and critique: this is where the main effort of critical social science has gone.</a:t>
            </a:r>
          </a:p>
          <a:p>
            <a:pPr marL="228600" indent="-228600">
              <a:buAutoNum type="arabicPeriod"/>
            </a:pPr>
            <a:r>
              <a:rPr lang="en-US" baseline="0" dirty="0"/>
              <a:t>Alternatives</a:t>
            </a:r>
          </a:p>
          <a:p>
            <a:pPr marL="228600" indent="-228600">
              <a:buAutoNum type="arabicPeriod"/>
            </a:pPr>
            <a:r>
              <a:rPr lang="en-US" baseline="0" dirty="0"/>
              <a:t>Transformation.</a:t>
            </a:r>
          </a:p>
          <a:p>
            <a:pPr marL="0" indent="0">
              <a:buNone/>
            </a:pPr>
            <a:r>
              <a:rPr lang="en-US" baseline="0" dirty="0"/>
              <a:t>I am going to focus on the third of these here.</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EED0-FF80-4BBF-AD09-869382C45FC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965949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6</a:t>
            </a:fld>
            <a:endParaRPr lang="en-US"/>
          </a:p>
        </p:txBody>
      </p:sp>
    </p:spTree>
    <p:extLst>
      <p:ext uri="{BB962C8B-B14F-4D97-AF65-F5344CB8AC3E}">
        <p14:creationId xmlns:p14="http://schemas.microsoft.com/office/powerpoint/2010/main" val="721107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7</a:t>
            </a:fld>
            <a:endParaRPr lang="en-US"/>
          </a:p>
        </p:txBody>
      </p:sp>
    </p:spTree>
    <p:extLst>
      <p:ext uri="{BB962C8B-B14F-4D97-AF65-F5344CB8AC3E}">
        <p14:creationId xmlns:p14="http://schemas.microsoft.com/office/powerpoint/2010/main" val="2499012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8</a:t>
            </a:fld>
            <a:endParaRPr lang="en-US"/>
          </a:p>
        </p:txBody>
      </p:sp>
    </p:spTree>
    <p:extLst>
      <p:ext uri="{BB962C8B-B14F-4D97-AF65-F5344CB8AC3E}">
        <p14:creationId xmlns:p14="http://schemas.microsoft.com/office/powerpoint/2010/main" val="919619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E3D928-5B3E-42D3-A231-C8F57B4D5678}" type="slidenum">
              <a:rPr lang="en-US" smtClean="0"/>
              <a:t>9</a:t>
            </a:fld>
            <a:endParaRPr lang="en-US"/>
          </a:p>
        </p:txBody>
      </p:sp>
    </p:spTree>
    <p:extLst>
      <p:ext uri="{BB962C8B-B14F-4D97-AF65-F5344CB8AC3E}">
        <p14:creationId xmlns:p14="http://schemas.microsoft.com/office/powerpoint/2010/main" val="3685547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pPr>
                <a:defRPr/>
              </a:pPr>
              <a:t>6/30/2017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pPr>
                <a:defRPr/>
              </a:pPr>
              <a:t>6/30/2017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pPr>
                <a:defRPr/>
              </a:pPr>
              <a:t>6/30/2017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76B26DC-5914-410C-8A99-E9CF0F6B0B9B}"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04134D8-5DAB-4B76-BDC6-D11C0D11FCC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825762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2FD7C46-8E3D-4231-8182-25DCE4DF4F7E}"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5BEFFA3-1D24-4AA3-B694-160246FEF78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14459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0440A26-7567-453B-846B-8B5CBEDC61E5}"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E577DB9-C557-416A-BB7A-5E95381C8EC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78809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0F3C500-B649-4069-8836-B5F3D099478E}" type="datetimeFigureOut">
              <a:rPr lang="en-US">
                <a:solidFill>
                  <a:prstClr val="black">
                    <a:tint val="75000"/>
                  </a:prstClr>
                </a:solidFill>
              </a:rPr>
              <a:pPr>
                <a:defRPr/>
              </a:pPr>
              <a:t>6/30/2017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8C3631E-EC5C-4F82-8716-F996992ABD5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169437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D0F11CC-6CAC-4872-B434-21AAA85D091A}" type="datetimeFigureOut">
              <a:rPr lang="en-US">
                <a:solidFill>
                  <a:prstClr val="black">
                    <a:tint val="75000"/>
                  </a:prstClr>
                </a:solidFill>
              </a:rPr>
              <a:pPr>
                <a:defRPr/>
              </a:pPr>
              <a:t>6/30/2017</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D94EC95-A7D5-49AB-B6E5-DA0BF888C5B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393864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6827776-872C-4539-9AE1-3A90F9710B7B}" type="datetimeFigureOut">
              <a:rPr lang="en-US">
                <a:solidFill>
                  <a:prstClr val="black">
                    <a:tint val="75000"/>
                  </a:prstClr>
                </a:solidFill>
              </a:rPr>
              <a:pPr>
                <a:defRPr/>
              </a:pPr>
              <a:t>6/30/2017</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679E3035-11BC-4A61-B5B8-396C55F4C3C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324525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4AC93CF-B871-4E57-A94A-23D4F02CF7EC}" type="datetimeFigureOut">
              <a:rPr lang="en-US">
                <a:solidFill>
                  <a:prstClr val="black">
                    <a:tint val="75000"/>
                  </a:prstClr>
                </a:solidFill>
              </a:rPr>
              <a:pPr>
                <a:defRPr/>
              </a:pPr>
              <a:t>6/30/2017</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F694FFEA-6828-4C32-B443-7719B0AC3AF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050451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9FDF488-D5A5-4CDD-AEB3-052BDC644B44}" type="datetimeFigureOut">
              <a:rPr lang="en-US">
                <a:solidFill>
                  <a:prstClr val="black">
                    <a:tint val="75000"/>
                  </a:prstClr>
                </a:solidFill>
              </a:rPr>
              <a:pPr>
                <a:defRPr/>
              </a:pPr>
              <a:t>6/30/2017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352C726B-0237-49F0-9A2D-4CF72393738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1342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pPr>
                <a:defRPr/>
              </a:pPr>
              <a:t>6/30/2017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C2FFAAC-7CD3-45DB-80D7-6BBDCF798F11}" type="datetimeFigureOut">
              <a:rPr lang="en-US">
                <a:solidFill>
                  <a:prstClr val="black">
                    <a:tint val="75000"/>
                  </a:prstClr>
                </a:solidFill>
              </a:rPr>
              <a:pPr>
                <a:defRPr/>
              </a:pPr>
              <a:t>6/30/2017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A2BC2AB-096A-4F53-A6E6-B446E096A05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798417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A6B9EAD-7918-4A14-AD7E-5FF3CB3F8C45}"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F3163C2-5848-4C52-A527-3037C75D185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061252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EAE0057-A063-46A3-A845-4D88415A35D8}"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FDC7BF5-8477-46CA-BE16-20F781776DE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789087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394659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402026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28591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6/30/2017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561811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6/30/2017</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99630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6/30/2017</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589428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6/30/2017</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63738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pPr>
                <a:defRPr/>
              </a:pPr>
              <a:t>6/30/2017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solidFill>
                  <a:prstClr val="black">
                    <a:tint val="75000"/>
                  </a:prstClr>
                </a:solidFill>
              </a:rPr>
              <a:pPr>
                <a:defRPr/>
              </a:pPr>
              <a:t>6/30/2017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6268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6/30/2017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787432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463355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46070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692B3F7-9A6F-4AC2-8C27-0F961762F214}"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E34045-EF36-46F5-8141-209381EC78F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090178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1287D92-9A69-48FB-895D-E4305C1FBE11}"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0D37D2C-79BC-4E5F-96E8-271044417C1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6483075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D0AD6FB-F16D-4814-ADCD-B6830A9406FC}"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5BC3CF9-7746-4256-A6DD-B527A2A915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330736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solidFill>
                  <a:prstClr val="black">
                    <a:tint val="75000"/>
                  </a:prstClr>
                </a:solidFill>
              </a:rPr>
              <a:pPr>
                <a:defRPr/>
              </a:pPr>
              <a:t>6/30/2017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529877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solidFill>
                  <a:prstClr val="black">
                    <a:tint val="75000"/>
                  </a:prstClr>
                </a:solidFill>
              </a:rPr>
              <a:pPr>
                <a:defRPr/>
              </a:pPr>
              <a:t>6/30/2017</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2758557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solidFill>
                  <a:prstClr val="black">
                    <a:tint val="75000"/>
                  </a:prstClr>
                </a:solidFill>
              </a:rPr>
              <a:pPr>
                <a:defRPr/>
              </a:pPr>
              <a:t>6/30/2017</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3669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62DFE0C-C1A0-4839-8731-98B1DA1A5884}" type="datetimeFigureOut">
              <a:rPr lang="en-US"/>
              <a:pPr>
                <a:defRPr/>
              </a:pPr>
              <a:t>6/30/2017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B78A651-E245-473B-9CA3-546BB605BDDB}"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solidFill>
                  <a:prstClr val="black">
                    <a:tint val="75000"/>
                  </a:prstClr>
                </a:solidFill>
              </a:rPr>
              <a:pPr>
                <a:defRPr/>
              </a:pPr>
              <a:t>6/30/2017</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1415613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solidFill>
                  <a:prstClr val="black">
                    <a:tint val="75000"/>
                  </a:prstClr>
                </a:solidFill>
              </a:rPr>
              <a:pPr>
                <a:defRPr/>
              </a:pPr>
              <a:t>6/30/2017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6406937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DDF8AF1-9641-4789-8BB9-245EC9B39AAF}"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95C19E-80BC-4A87-9D72-65CECC19C5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6768638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FE4F5F5-6241-47EF-9B02-6A7F66AA9A33}"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854CFA5-8FDD-4A17-B407-A82E4C56799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9749808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F8FE1589-7102-4C33-B891-00BEB1803675}" type="datetimeFigureOut">
              <a:rPr lang="en-US" smtClean="0">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AE28161E-6792-473B-A47B-6645BC4621A2}"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6447429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005FF7B-5BB2-4D41-B775-B503514A7A62}" type="datetimeFigureOut">
              <a:rPr lang="en-US" smtClean="0">
                <a:solidFill>
                  <a:prstClr val="black">
                    <a:tint val="75000"/>
                  </a:prstClr>
                </a:solidFill>
              </a: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70225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05FF7B-5BB2-4D41-B775-B503514A7A62}" type="datetimeFigureOut">
              <a:rPr lang="en-US" smtClean="0">
                <a:solidFill>
                  <a:prstClr val="black">
                    <a:tint val="75000"/>
                  </a:prstClr>
                </a:solidFill>
              </a: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323810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05FF7B-5BB2-4D41-B775-B503514A7A62}" type="datetimeFigureOut">
              <a:rPr lang="en-US" smtClean="0">
                <a:solidFill>
                  <a:prstClr val="black">
                    <a:tint val="75000"/>
                  </a:prstClr>
                </a:solidFill>
              </a: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631563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005FF7B-5BB2-4D41-B775-B503514A7A62}" type="datetimeFigureOut">
              <a:rPr lang="en-US" smtClean="0">
                <a:solidFill>
                  <a:prstClr val="black">
                    <a:tint val="75000"/>
                  </a:prstClr>
                </a:solidFill>
              </a:rPr>
              <a:pPr/>
              <a:t>6/30/2017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042580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005FF7B-5BB2-4D41-B775-B503514A7A62}" type="datetimeFigureOut">
              <a:rPr lang="en-US" smtClean="0">
                <a:solidFill>
                  <a:prstClr val="black">
                    <a:tint val="75000"/>
                  </a:prstClr>
                </a:solidFill>
              </a:rPr>
              <a:pPr/>
              <a:t>6/30/2017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2359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F804A83-B481-45EC-A9F8-3555D7F715CE}" type="datetimeFigureOut">
              <a:rPr lang="en-US"/>
              <a:pPr>
                <a:defRPr/>
              </a:pPr>
              <a:t>6/30/2017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7EA46CB-D4B6-483E-9E46-018318399F9C}"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005FF7B-5BB2-4D41-B775-B503514A7A62}" type="datetimeFigureOut">
              <a:rPr lang="en-US" smtClean="0">
                <a:solidFill>
                  <a:prstClr val="black">
                    <a:tint val="75000"/>
                  </a:prstClr>
                </a:solidFill>
              </a:rPr>
              <a:pPr/>
              <a:t>6/30/2017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144676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05FF7B-5BB2-4D41-B775-B503514A7A62}" type="datetimeFigureOut">
              <a:rPr lang="en-US" smtClean="0">
                <a:solidFill>
                  <a:prstClr val="black">
                    <a:tint val="75000"/>
                  </a:prstClr>
                </a:solidFill>
              </a:rPr>
              <a:pPr/>
              <a:t>6/30/2017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2565480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05FF7B-5BB2-4D41-B775-B503514A7A62}" type="datetimeFigureOut">
              <a:rPr lang="en-US" smtClean="0">
                <a:solidFill>
                  <a:prstClr val="black">
                    <a:tint val="75000"/>
                  </a:prstClr>
                </a:solidFill>
              </a:rPr>
              <a:pPr/>
              <a:t>6/30/2017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076318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05FF7B-5BB2-4D41-B775-B503514A7A62}" type="datetimeFigureOut">
              <a:rPr lang="en-US" smtClean="0">
                <a:solidFill>
                  <a:prstClr val="black">
                    <a:tint val="75000"/>
                  </a:prstClr>
                </a:solidFill>
              </a:rPr>
              <a:pPr/>
              <a:t>6/30/2017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789170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05FF7B-5BB2-4D41-B775-B503514A7A62}" type="datetimeFigureOut">
              <a:rPr lang="en-US" smtClean="0">
                <a:solidFill>
                  <a:prstClr val="black">
                    <a:tint val="75000"/>
                  </a:prstClr>
                </a:solidFill>
              </a: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484213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05FF7B-5BB2-4D41-B775-B503514A7A62}" type="datetimeFigureOut">
              <a:rPr lang="en-US" smtClean="0">
                <a:solidFill>
                  <a:prstClr val="black">
                    <a:tint val="75000"/>
                  </a:prstClr>
                </a:solidFill>
              </a:rPr>
              <a:pPr/>
              <a:t>6/30/2017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43483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97639FA-3FE2-49A4-A26D-D972CDE2C583}" type="datetimeFigureOut">
              <a:rPr lang="en-US"/>
              <a:pPr>
                <a:defRPr/>
              </a:pPr>
              <a:t>6/30/2017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D68A6B7-0D79-4A51-B8A3-B720ADA54D0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3DE65D-06A8-4EC0-ACDA-50D38E4C3D06}" type="datetimeFigureOut">
              <a:rPr lang="en-US"/>
              <a:pPr>
                <a:defRPr/>
              </a:pPr>
              <a:t>6/30/2017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6607213-C32A-44AA-845F-46BB7124F2C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2EDB1EE-D487-43FD-B876-5950EB9252DF}" type="datetimeFigureOut">
              <a:rPr lang="en-US"/>
              <a:pPr>
                <a:defRPr/>
              </a:pPr>
              <a:t>6/30/2017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3DE3BA2-91A6-48C2-BB36-21ECF921BF1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FEB5250-A3E0-4D80-AE05-AB573B8795E5}" type="datetimeFigureOut">
              <a:rPr lang="en-US"/>
              <a:pPr>
                <a:defRPr/>
              </a:pPr>
              <a:t>6/30/2017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79A9F37-8599-4502-923D-341183346CE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pPr>
                <a:defRPr/>
              </a:pPr>
              <a:t>6/30/2017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5B78CB4-B83B-4923-89F7-293D25C553FA}"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E1F2C7D-AE6B-434B-808B-0C1116D32F9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623057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88099453"/>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defRPr>
            </a:lvl1pPr>
          </a:lstStyle>
          <a:p>
            <a:pPr>
              <a:defRPr/>
            </a:pPr>
            <a:fld id="{F8FE1589-7102-4C33-B891-00BEB1803675}" type="datetimeFigureOut">
              <a:rPr lang="en-US">
                <a:solidFill>
                  <a:prstClr val="black">
                    <a:tint val="75000"/>
                  </a:prstClr>
                </a:solidFill>
              </a:rPr>
              <a:pPr>
                <a:defRPr/>
              </a:pPr>
              <a:t>6/30/2017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fontAlgn="auto">
              <a:spcBef>
                <a:spcPts val="0"/>
              </a:spcBef>
              <a:spcAft>
                <a:spcPts val="0"/>
              </a:spcAft>
              <a:defRPr sz="900">
                <a:solidFill>
                  <a:schemeClr val="tx1">
                    <a:tint val="75000"/>
                  </a:schemeClr>
                </a:solidFill>
                <a:latin typeface="+mn-lt"/>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defRPr>
            </a:lvl1pPr>
          </a:lstStyle>
          <a:p>
            <a:pPr>
              <a:defRPr/>
            </a:pPr>
            <a:fld id="{AE28161E-6792-473B-A47B-6645BC4621A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47368968"/>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txStyles>
    <p:titleStyle>
      <a:lvl1pPr algn="ctr" rtl="0" eaLnBrk="0" fontAlgn="base" hangingPunct="0">
        <a:spcBef>
          <a:spcPct val="0"/>
        </a:spcBef>
        <a:spcAft>
          <a:spcPct val="0"/>
        </a:spcAft>
        <a:defRPr sz="3300" kern="1200">
          <a:solidFill>
            <a:schemeClr val="tx1"/>
          </a:solidFill>
          <a:latin typeface="+mj-lt"/>
          <a:ea typeface="+mj-ea"/>
          <a:cs typeface="+mj-cs"/>
        </a:defRPr>
      </a:lvl1pPr>
      <a:lvl2pPr algn="ctr" rtl="0" eaLnBrk="0" fontAlgn="base" hangingPunct="0">
        <a:spcBef>
          <a:spcPct val="0"/>
        </a:spcBef>
        <a:spcAft>
          <a:spcPct val="0"/>
        </a:spcAft>
        <a:defRPr sz="3300">
          <a:solidFill>
            <a:schemeClr val="tx1"/>
          </a:solidFill>
          <a:latin typeface="Calibri" pitchFamily="34" charset="0"/>
        </a:defRPr>
      </a:lvl2pPr>
      <a:lvl3pPr algn="ctr" rtl="0" eaLnBrk="0" fontAlgn="base" hangingPunct="0">
        <a:spcBef>
          <a:spcPct val="0"/>
        </a:spcBef>
        <a:spcAft>
          <a:spcPct val="0"/>
        </a:spcAft>
        <a:defRPr sz="3300">
          <a:solidFill>
            <a:schemeClr val="tx1"/>
          </a:solidFill>
          <a:latin typeface="Calibri" pitchFamily="34" charset="0"/>
        </a:defRPr>
      </a:lvl3pPr>
      <a:lvl4pPr algn="ctr" rtl="0" eaLnBrk="0" fontAlgn="base" hangingPunct="0">
        <a:spcBef>
          <a:spcPct val="0"/>
        </a:spcBef>
        <a:spcAft>
          <a:spcPct val="0"/>
        </a:spcAft>
        <a:defRPr sz="3300">
          <a:solidFill>
            <a:schemeClr val="tx1"/>
          </a:solidFill>
          <a:latin typeface="Calibri" pitchFamily="34" charset="0"/>
        </a:defRPr>
      </a:lvl4pPr>
      <a:lvl5pPr algn="ctr" rtl="0" eaLnBrk="0" fontAlgn="base" hangingPunct="0">
        <a:spcBef>
          <a:spcPct val="0"/>
        </a:spcBef>
        <a:spcAft>
          <a:spcPct val="0"/>
        </a:spcAft>
        <a:defRPr sz="3300">
          <a:solidFill>
            <a:schemeClr val="tx1"/>
          </a:solidFill>
          <a:latin typeface="Calibri" pitchFamily="34" charset="0"/>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557213" indent="-214313"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2pPr>
      <a:lvl3pPr marL="857250" indent="-17145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3pPr>
      <a:lvl4pPr marL="1200150" indent="-171450" algn="l" rtl="0" eaLnBrk="0" fontAlgn="base" hangingPunct="0">
        <a:spcBef>
          <a:spcPct val="20000"/>
        </a:spcBef>
        <a:spcAft>
          <a:spcPct val="0"/>
        </a:spcAft>
        <a:buFont typeface="Arial" charset="0"/>
        <a:buChar char="–"/>
        <a:defRPr sz="1500" kern="1200">
          <a:solidFill>
            <a:schemeClr val="tx1"/>
          </a:solidFill>
          <a:latin typeface="+mn-lt"/>
          <a:ea typeface="+mn-ea"/>
          <a:cs typeface="+mn-cs"/>
        </a:defRPr>
      </a:lvl4pPr>
      <a:lvl5pPr marL="1543050" indent="-171450" algn="l" rtl="0" eaLnBrk="0" fontAlgn="base" hangingPunct="0">
        <a:spcBef>
          <a:spcPct val="20000"/>
        </a:spcBef>
        <a:spcAft>
          <a:spcPct val="0"/>
        </a:spcAft>
        <a:buFont typeface="Arial"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05FF7B-5BB2-4D41-B775-B503514A7A62}" type="datetimeFigureOut">
              <a:rPr lang="en-US" smtClean="0">
                <a:solidFill>
                  <a:prstClr val="black">
                    <a:tint val="75000"/>
                  </a:prstClr>
                </a:solidFill>
              </a:rPr>
              <a:pPr/>
              <a:t>6/30/2017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4FC45-C275-4C00-AD00-EBB59957FD9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1946437"/>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Title 1"/>
          <p:cNvSpPr txBox="1">
            <a:spLocks/>
          </p:cNvSpPr>
          <p:nvPr/>
        </p:nvSpPr>
        <p:spPr bwMode="auto">
          <a:xfrm>
            <a:off x="304800" y="457200"/>
            <a:ext cx="8534400" cy="5715000"/>
          </a:xfrm>
          <a:prstGeom prst="rect">
            <a:avLst/>
          </a:prstGeom>
          <a:solidFill>
            <a:schemeClr val="accent2">
              <a:lumMod val="50000"/>
            </a:schemeClr>
          </a:solidFill>
          <a:ln w="38100">
            <a:solidFill>
              <a:schemeClr val="tx1"/>
            </a:solidFill>
            <a:miter lim="800000"/>
            <a:headEnd/>
            <a:tailEnd/>
          </a:ln>
          <a:scene3d>
            <a:camera prst="orthographicFront"/>
            <a:lightRig rig="threePt" dir="t"/>
          </a:scene3d>
          <a:sp3d extrusionH="127000">
            <a:bevelT w="330200" h="330200"/>
            <a:bevelB w="330200" h="330200"/>
            <a:extrusionClr>
              <a:srgbClr val="FFFF00"/>
            </a:extrusionClr>
          </a:sp3d>
        </p:spPr>
        <p:txBody>
          <a:bodyPr lIns="457200" tIns="548640" rIns="457200" bIns="548640" anchor="ctr">
            <a:normAutofit fontScale="92500" lnSpcReduction="20000"/>
          </a:bodyPr>
          <a:lstStyle/>
          <a:p>
            <a:pPr algn="ctr" fontAlgn="auto">
              <a:spcAft>
                <a:spcPts val="0"/>
              </a:spcAft>
              <a:defRPr/>
            </a:pPr>
            <a:r>
              <a:rPr lang="en-US" sz="6000" b="1" cap="small" dirty="0">
                <a:solidFill>
                  <a:schemeClr val="bg1"/>
                </a:solidFill>
                <a:effectLst>
                  <a:outerShdw blurRad="38100" dist="38100" dir="2700000" algn="tl">
                    <a:srgbClr val="000000">
                      <a:alpha val="43137"/>
                    </a:srgbClr>
                  </a:outerShdw>
                </a:effectLst>
                <a:latin typeface="+mn-lt"/>
                <a:ea typeface="+mj-ea"/>
                <a:cs typeface="+mj-cs"/>
              </a:rPr>
              <a:t>Pathways to a cooperative market economy</a:t>
            </a:r>
            <a:r>
              <a:rPr lang="en-US" sz="4400" b="1" dirty="0">
                <a:solidFill>
                  <a:schemeClr val="bg1"/>
                </a:solidFill>
                <a:effectLst>
                  <a:outerShdw blurRad="38100" dist="38100" dir="2700000" algn="tl">
                    <a:srgbClr val="000000">
                      <a:alpha val="43137"/>
                    </a:srgbClr>
                  </a:outerShdw>
                </a:effectLst>
                <a:latin typeface="+mj-lt"/>
                <a:ea typeface="+mj-ea"/>
                <a:cs typeface="+mj-cs"/>
              </a:rPr>
              <a:t/>
            </a:r>
            <a:br>
              <a:rPr lang="en-US" sz="4400" b="1" dirty="0">
                <a:solidFill>
                  <a:schemeClr val="bg1"/>
                </a:solidFill>
                <a:effectLst>
                  <a:outerShdw blurRad="38100" dist="38100" dir="2700000" algn="tl">
                    <a:srgbClr val="000000">
                      <a:alpha val="43137"/>
                    </a:srgbClr>
                  </a:outerShdw>
                </a:effectLst>
                <a:latin typeface="+mj-lt"/>
                <a:ea typeface="+mj-ea"/>
                <a:cs typeface="+mj-cs"/>
              </a:rPr>
            </a:br>
            <a:r>
              <a:rPr lang="en-US" sz="4400" b="1" dirty="0">
                <a:solidFill>
                  <a:schemeClr val="bg1"/>
                </a:solidFill>
                <a:effectLst>
                  <a:outerShdw blurRad="38100" dist="38100" dir="2700000" algn="tl">
                    <a:srgbClr val="000000">
                      <a:alpha val="43137"/>
                    </a:srgbClr>
                  </a:outerShdw>
                </a:effectLst>
                <a:latin typeface="+mj-lt"/>
                <a:ea typeface="+mj-ea"/>
                <a:cs typeface="+mj-cs"/>
              </a:rPr>
              <a:t/>
            </a:r>
            <a:br>
              <a:rPr lang="en-US" sz="4400" b="1" dirty="0">
                <a:solidFill>
                  <a:schemeClr val="bg1"/>
                </a:solidFill>
                <a:effectLst>
                  <a:outerShdw blurRad="38100" dist="38100" dir="2700000" algn="tl">
                    <a:srgbClr val="000000">
                      <a:alpha val="43137"/>
                    </a:srgbClr>
                  </a:outerShdw>
                </a:effectLst>
                <a:latin typeface="+mj-lt"/>
                <a:ea typeface="+mj-ea"/>
                <a:cs typeface="+mj-cs"/>
              </a:rPr>
            </a:br>
            <a:r>
              <a:rPr lang="en-US" sz="3200" b="1" dirty="0">
                <a:solidFill>
                  <a:schemeClr val="bg1"/>
                </a:solidFill>
                <a:effectLst>
                  <a:outerShdw blurRad="38100" dist="38100" dir="2700000" algn="tl">
                    <a:srgbClr val="000000">
                      <a:alpha val="43137"/>
                    </a:srgbClr>
                  </a:outerShdw>
                </a:effectLst>
                <a:latin typeface="+mj-lt"/>
                <a:ea typeface="+mj-ea"/>
                <a:cs typeface="+mj-cs"/>
              </a:rPr>
              <a:t>Erik Olin Wright</a:t>
            </a:r>
            <a:br>
              <a:rPr lang="en-US" sz="3200" b="1" dirty="0">
                <a:solidFill>
                  <a:schemeClr val="bg1"/>
                </a:solidFill>
                <a:effectLst>
                  <a:outerShdw blurRad="38100" dist="38100" dir="2700000" algn="tl">
                    <a:srgbClr val="000000">
                      <a:alpha val="43137"/>
                    </a:srgbClr>
                  </a:outerShdw>
                </a:effectLst>
                <a:latin typeface="+mj-lt"/>
                <a:ea typeface="+mj-ea"/>
                <a:cs typeface="+mj-cs"/>
              </a:rPr>
            </a:br>
            <a:r>
              <a:rPr lang="en-US" sz="2400" b="1" dirty="0">
                <a:solidFill>
                  <a:schemeClr val="bg1"/>
                </a:solidFill>
                <a:effectLst>
                  <a:outerShdw blurRad="38100" dist="38100" dir="2700000" algn="tl">
                    <a:srgbClr val="000000">
                      <a:alpha val="43137"/>
                    </a:srgbClr>
                  </a:outerShdw>
                </a:effectLst>
                <a:latin typeface="+mj-lt"/>
                <a:ea typeface="+mj-ea"/>
                <a:cs typeface="+mj-cs"/>
              </a:rPr>
              <a:t>University of Wisconsin – Madison</a:t>
            </a:r>
          </a:p>
          <a:p>
            <a:pPr algn="ctr" fontAlgn="auto">
              <a:spcAft>
                <a:spcPts val="0"/>
              </a:spcAft>
              <a:defRPr/>
            </a:pPr>
            <a:endParaRPr lang="en-US" sz="2400" b="1" dirty="0">
              <a:solidFill>
                <a:schemeClr val="bg1"/>
              </a:solidFill>
              <a:effectLst>
                <a:outerShdw blurRad="38100" dist="38100" dir="2700000" algn="tl">
                  <a:srgbClr val="000000">
                    <a:alpha val="43137"/>
                  </a:srgbClr>
                </a:outerShdw>
              </a:effectLst>
              <a:latin typeface="+mj-lt"/>
              <a:ea typeface="+mj-ea"/>
              <a:cs typeface="+mj-cs"/>
            </a:endParaRPr>
          </a:p>
          <a:p>
            <a:pPr algn="ctr" fontAlgn="auto">
              <a:spcAft>
                <a:spcPts val="0"/>
              </a:spcAft>
              <a:defRPr/>
            </a:pPr>
            <a:r>
              <a:rPr lang="en-US" sz="3200" b="1" dirty="0">
                <a:solidFill>
                  <a:schemeClr val="bg1"/>
                </a:solidFill>
                <a:effectLst>
                  <a:outerShdw blurRad="38100" dist="38100" dir="2700000" algn="tl">
                    <a:srgbClr val="000000">
                      <a:alpha val="43137"/>
                    </a:srgbClr>
                  </a:outerShdw>
                </a:effectLst>
                <a:latin typeface="+mj-lt"/>
                <a:ea typeface="+mj-ea"/>
                <a:cs typeface="+mj-cs"/>
              </a:rPr>
              <a:t/>
            </a:r>
            <a:br>
              <a:rPr lang="en-US" sz="3200" b="1" dirty="0">
                <a:solidFill>
                  <a:schemeClr val="bg1"/>
                </a:solidFill>
                <a:effectLst>
                  <a:outerShdw blurRad="38100" dist="38100" dir="2700000" algn="tl">
                    <a:srgbClr val="000000">
                      <a:alpha val="43137"/>
                    </a:srgbClr>
                  </a:outerShdw>
                </a:effectLst>
                <a:latin typeface="+mj-lt"/>
                <a:ea typeface="+mj-ea"/>
                <a:cs typeface="+mj-cs"/>
              </a:rPr>
            </a:br>
            <a:r>
              <a:rPr lang="en-US" sz="3200" b="1" dirty="0">
                <a:solidFill>
                  <a:schemeClr val="bg1"/>
                </a:solidFill>
                <a:effectLst>
                  <a:outerShdw blurRad="38100" dist="38100" dir="2700000" algn="tl">
                    <a:srgbClr val="000000">
                      <a:alpha val="43137"/>
                    </a:srgbClr>
                  </a:outerShdw>
                </a:effectLst>
                <a:latin typeface="+mj-lt"/>
                <a:ea typeface="+mj-ea"/>
                <a:cs typeface="+mj-cs"/>
              </a:rPr>
              <a:t/>
            </a:r>
            <a:br>
              <a:rPr lang="en-US" sz="3200" b="1" dirty="0">
                <a:solidFill>
                  <a:schemeClr val="bg1"/>
                </a:solidFill>
                <a:effectLst>
                  <a:outerShdw blurRad="38100" dist="38100" dir="2700000" algn="tl">
                    <a:srgbClr val="000000">
                      <a:alpha val="43137"/>
                    </a:srgbClr>
                  </a:outerShdw>
                </a:effectLst>
                <a:latin typeface="+mj-lt"/>
                <a:ea typeface="+mj-ea"/>
                <a:cs typeface="+mj-cs"/>
              </a:rPr>
            </a:br>
            <a:r>
              <a:rPr lang="en-US" sz="2700" b="1">
                <a:solidFill>
                  <a:schemeClr val="bg1"/>
                </a:solidFill>
                <a:effectLst>
                  <a:outerShdw blurRad="38100" dist="38100" dir="2700000" algn="tl">
                    <a:srgbClr val="000000">
                      <a:alpha val="43137"/>
                    </a:srgbClr>
                  </a:outerShdw>
                </a:effectLst>
                <a:latin typeface="+mj-lt"/>
                <a:ea typeface="+mj-ea"/>
                <a:cs typeface="+mj-cs"/>
              </a:rPr>
              <a:t/>
            </a:r>
            <a:br>
              <a:rPr lang="en-US" sz="2700" b="1">
                <a:solidFill>
                  <a:schemeClr val="bg1"/>
                </a:solidFill>
                <a:effectLst>
                  <a:outerShdw blurRad="38100" dist="38100" dir="2700000" algn="tl">
                    <a:srgbClr val="000000">
                      <a:alpha val="43137"/>
                    </a:srgbClr>
                  </a:outerShdw>
                </a:effectLst>
                <a:latin typeface="+mj-lt"/>
                <a:ea typeface="+mj-ea"/>
                <a:cs typeface="+mj-cs"/>
              </a:rPr>
            </a:br>
            <a:r>
              <a:rPr lang="en-US" sz="2700" b="1">
                <a:solidFill>
                  <a:schemeClr val="bg1"/>
                </a:solidFill>
                <a:effectLst>
                  <a:outerShdw blurRad="38100" dist="38100" dir="2700000" algn="tl">
                    <a:srgbClr val="000000">
                      <a:alpha val="43137"/>
                    </a:srgbClr>
                  </a:outerShdw>
                </a:effectLst>
                <a:latin typeface="+mj-lt"/>
                <a:ea typeface="+mj-ea"/>
                <a:cs typeface="+mj-cs"/>
              </a:rPr>
              <a:t>June </a:t>
            </a:r>
            <a:r>
              <a:rPr lang="en-US" sz="2700">
                <a:solidFill>
                  <a:schemeClr val="bg1"/>
                </a:solidFill>
                <a:effectLst>
                  <a:outerShdw blurRad="38100" dist="38100" dir="2700000" algn="tl">
                    <a:srgbClr val="000000">
                      <a:alpha val="43137"/>
                    </a:srgbClr>
                  </a:outerShdw>
                </a:effectLst>
                <a:latin typeface="+mj-lt"/>
                <a:ea typeface="+mj-ea"/>
                <a:cs typeface="+mj-cs"/>
              </a:rPr>
              <a:t>2017</a:t>
            </a:r>
            <a:endParaRPr lang="en-US" sz="4400" dirty="0">
              <a:solidFill>
                <a:schemeClr val="bg1"/>
              </a:solidFill>
              <a:effectLst>
                <a:outerShdw blurRad="38100" dist="38100" dir="2700000" algn="tl">
                  <a:srgbClr val="000000">
                    <a:alpha val="43137"/>
                  </a:srgbClr>
                </a:outerShdw>
              </a:effectLst>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762000"/>
            <a:ext cx="8382000" cy="5509200"/>
          </a:xfrm>
          <a:prstGeom prst="rect">
            <a:avLst/>
          </a:prstGeom>
          <a:solidFill>
            <a:srgbClr val="6C2826"/>
          </a:solidFill>
          <a:ln w="38100">
            <a:solidFill>
              <a:schemeClr val="tx1"/>
            </a:solidFill>
          </a:ln>
        </p:spPr>
        <p:txBody>
          <a:bodyPr wrap="square" lIns="182880" tIns="182880" rIns="182880" bIns="182880">
            <a:spAutoFit/>
          </a:bodyPr>
          <a:lstStyle/>
          <a:p>
            <a:pPr marL="227013">
              <a:spcAft>
                <a:spcPts val="1200"/>
              </a:spcAft>
              <a:defRPr/>
            </a:pPr>
            <a:r>
              <a:rPr lang="en-US" sz="3600" dirty="0">
                <a:solidFill>
                  <a:prstClr val="white"/>
                </a:solidFill>
                <a:effectLst>
                  <a:outerShdw blurRad="38100" dist="38100" dir="2700000" algn="tl">
                    <a:srgbClr val="000000">
                      <a:alpha val="43137"/>
                    </a:srgbClr>
                  </a:outerShdw>
                </a:effectLst>
              </a:rPr>
              <a:t>Basic problem: Cooperatives remain privately owned, profit-oriented firms competing in markets.</a:t>
            </a:r>
            <a:endParaRPr lang="en-US" sz="2800" dirty="0">
              <a:solidFill>
                <a:prstClr val="white"/>
              </a:solidFill>
              <a:effectLst>
                <a:outerShdw blurRad="38100" dist="38100" dir="2700000" algn="tl">
                  <a:srgbClr val="000000">
                    <a:alpha val="43137"/>
                  </a:srgbClr>
                </a:outerShdw>
              </a:effectLst>
            </a:endParaRPr>
          </a:p>
          <a:p>
            <a:pPr marL="1141413" indent="-401638">
              <a:spcAft>
                <a:spcPts val="1200"/>
              </a:spcAft>
              <a:buAutoNum type="arabicPeriod"/>
              <a:defRPr/>
            </a:pPr>
            <a:r>
              <a:rPr lang="en-US" sz="2800" dirty="0">
                <a:solidFill>
                  <a:prstClr val="white"/>
                </a:solidFill>
                <a:effectLst>
                  <a:outerShdw blurRad="38100" dist="38100" dir="2700000" algn="tl">
                    <a:srgbClr val="000000">
                      <a:alpha val="43137"/>
                    </a:srgbClr>
                  </a:outerShdw>
                </a:effectLst>
              </a:rPr>
              <a:t>Competition creates cost-cutting pressures and neglect of negative externalities.</a:t>
            </a:r>
          </a:p>
          <a:p>
            <a:pPr marL="1141413" indent="-401638">
              <a:spcAft>
                <a:spcPts val="1200"/>
              </a:spcAft>
              <a:buAutoNum type="arabicPeriod"/>
              <a:defRPr/>
            </a:pPr>
            <a:r>
              <a:rPr lang="en-US" sz="2800" dirty="0">
                <a:solidFill>
                  <a:srgbClr val="6C2826"/>
                </a:solidFill>
              </a:rPr>
              <a:t>Private ownership by their members generates insider-biases.</a:t>
            </a:r>
          </a:p>
          <a:p>
            <a:pPr marL="1141413" indent="-401638">
              <a:spcAft>
                <a:spcPts val="1200"/>
              </a:spcAft>
              <a:buAutoNum type="arabicPeriod"/>
              <a:defRPr/>
            </a:pPr>
            <a:r>
              <a:rPr lang="en-US" sz="2800" dirty="0">
                <a:solidFill>
                  <a:srgbClr val="6C2826"/>
                </a:solidFill>
              </a:rPr>
              <a:t>Private appropriation of profits gives advantages to high skill, high tech cooperatives.</a:t>
            </a: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188130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762000"/>
            <a:ext cx="8382000" cy="5509200"/>
          </a:xfrm>
          <a:prstGeom prst="rect">
            <a:avLst/>
          </a:prstGeom>
          <a:solidFill>
            <a:srgbClr val="6C2826"/>
          </a:solidFill>
          <a:ln w="38100">
            <a:solidFill>
              <a:schemeClr val="tx1"/>
            </a:solidFill>
          </a:ln>
        </p:spPr>
        <p:txBody>
          <a:bodyPr wrap="square" lIns="182880" tIns="182880" rIns="182880" bIns="182880">
            <a:spAutoFit/>
          </a:bodyPr>
          <a:lstStyle/>
          <a:p>
            <a:pPr marL="227013">
              <a:spcAft>
                <a:spcPts val="1200"/>
              </a:spcAft>
              <a:defRPr/>
            </a:pPr>
            <a:r>
              <a:rPr lang="en-US" sz="3600" dirty="0">
                <a:solidFill>
                  <a:prstClr val="white"/>
                </a:solidFill>
                <a:effectLst>
                  <a:outerShdw blurRad="38100" dist="38100" dir="2700000" algn="tl">
                    <a:srgbClr val="000000">
                      <a:alpha val="43137"/>
                    </a:srgbClr>
                  </a:outerShdw>
                </a:effectLst>
              </a:rPr>
              <a:t>Basic problem: Cooperatives remain privately owned, profit-oriented firms competing in markets.</a:t>
            </a:r>
            <a:endParaRPr lang="en-US" sz="2800" dirty="0">
              <a:solidFill>
                <a:prstClr val="white"/>
              </a:solidFill>
              <a:effectLst>
                <a:outerShdw blurRad="38100" dist="38100" dir="2700000" algn="tl">
                  <a:srgbClr val="000000">
                    <a:alpha val="43137"/>
                  </a:srgbClr>
                </a:outerShdw>
              </a:effectLst>
            </a:endParaRPr>
          </a:p>
          <a:p>
            <a:pPr marL="1141413" indent="-401638">
              <a:spcAft>
                <a:spcPts val="1200"/>
              </a:spcAft>
              <a:buAutoNum type="arabicPeriod"/>
              <a:defRPr/>
            </a:pPr>
            <a:r>
              <a:rPr lang="en-US" sz="2800" dirty="0">
                <a:solidFill>
                  <a:prstClr val="white"/>
                </a:solidFill>
                <a:effectLst>
                  <a:outerShdw blurRad="38100" dist="38100" dir="2700000" algn="tl">
                    <a:srgbClr val="000000">
                      <a:alpha val="43137"/>
                    </a:srgbClr>
                  </a:outerShdw>
                </a:effectLst>
              </a:rPr>
              <a:t>Competition creates cost-cutting pressures and neglect of negative externalities.</a:t>
            </a:r>
          </a:p>
          <a:p>
            <a:pPr marL="1141413" indent="-401638">
              <a:spcAft>
                <a:spcPts val="1200"/>
              </a:spcAft>
              <a:buAutoNum type="arabicPeriod"/>
              <a:defRPr/>
            </a:pPr>
            <a:r>
              <a:rPr lang="en-US" sz="2800" dirty="0">
                <a:solidFill>
                  <a:prstClr val="white"/>
                </a:solidFill>
                <a:effectLst>
                  <a:outerShdw blurRad="38100" dist="38100" dir="2700000" algn="tl">
                    <a:srgbClr val="000000">
                      <a:alpha val="43137"/>
                    </a:srgbClr>
                  </a:outerShdw>
                </a:effectLst>
              </a:rPr>
              <a:t>Private ownership by their members generates insider-biases.</a:t>
            </a:r>
          </a:p>
          <a:p>
            <a:pPr marL="1141413" indent="-401638">
              <a:spcAft>
                <a:spcPts val="1200"/>
              </a:spcAft>
              <a:buAutoNum type="arabicPeriod"/>
              <a:defRPr/>
            </a:pPr>
            <a:r>
              <a:rPr lang="en-US" sz="2800" dirty="0">
                <a:solidFill>
                  <a:srgbClr val="6C2826"/>
                </a:solidFill>
              </a:rPr>
              <a:t>Private appropriation of profits gives advantages to high skill, high tech cooperatives.</a:t>
            </a: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3599225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762000"/>
            <a:ext cx="8382000" cy="5509200"/>
          </a:xfrm>
          <a:prstGeom prst="rect">
            <a:avLst/>
          </a:prstGeom>
          <a:solidFill>
            <a:srgbClr val="6C2826"/>
          </a:solidFill>
          <a:ln w="38100">
            <a:solidFill>
              <a:schemeClr val="tx1"/>
            </a:solidFill>
          </a:ln>
        </p:spPr>
        <p:txBody>
          <a:bodyPr wrap="square" lIns="182880" tIns="182880" rIns="182880" bIns="182880">
            <a:spAutoFit/>
          </a:bodyPr>
          <a:lstStyle/>
          <a:p>
            <a:pPr marL="227013">
              <a:spcAft>
                <a:spcPts val="1200"/>
              </a:spcAft>
              <a:defRPr/>
            </a:pPr>
            <a:r>
              <a:rPr lang="en-US" sz="3600" dirty="0">
                <a:solidFill>
                  <a:prstClr val="white"/>
                </a:solidFill>
                <a:effectLst>
                  <a:outerShdw blurRad="38100" dist="38100" dir="2700000" algn="tl">
                    <a:srgbClr val="000000">
                      <a:alpha val="43137"/>
                    </a:srgbClr>
                  </a:outerShdw>
                </a:effectLst>
              </a:rPr>
              <a:t>Basic problem: Cooperatives remain privately owned, profit-oriented firms competing in markets.</a:t>
            </a:r>
            <a:endParaRPr lang="en-US" sz="2800" dirty="0">
              <a:solidFill>
                <a:prstClr val="white"/>
              </a:solidFill>
              <a:effectLst>
                <a:outerShdw blurRad="38100" dist="38100" dir="2700000" algn="tl">
                  <a:srgbClr val="000000">
                    <a:alpha val="43137"/>
                  </a:srgbClr>
                </a:outerShdw>
              </a:effectLst>
            </a:endParaRPr>
          </a:p>
          <a:p>
            <a:pPr marL="1141413" indent="-401638">
              <a:spcAft>
                <a:spcPts val="1200"/>
              </a:spcAft>
              <a:buAutoNum type="arabicPeriod"/>
              <a:defRPr/>
            </a:pPr>
            <a:r>
              <a:rPr lang="en-US" sz="2800" dirty="0">
                <a:solidFill>
                  <a:prstClr val="white"/>
                </a:solidFill>
                <a:effectLst>
                  <a:outerShdw blurRad="38100" dist="38100" dir="2700000" algn="tl">
                    <a:srgbClr val="000000">
                      <a:alpha val="43137"/>
                    </a:srgbClr>
                  </a:outerShdw>
                </a:effectLst>
              </a:rPr>
              <a:t>Competition creates cost-cutting pressures and neglect of negative externalities.</a:t>
            </a:r>
          </a:p>
          <a:p>
            <a:pPr marL="1141413" indent="-401638">
              <a:spcAft>
                <a:spcPts val="1200"/>
              </a:spcAft>
              <a:buAutoNum type="arabicPeriod"/>
              <a:defRPr/>
            </a:pPr>
            <a:r>
              <a:rPr lang="en-US" sz="2800" dirty="0">
                <a:solidFill>
                  <a:prstClr val="white"/>
                </a:solidFill>
                <a:effectLst>
                  <a:outerShdw blurRad="38100" dist="38100" dir="2700000" algn="tl">
                    <a:srgbClr val="000000">
                      <a:alpha val="43137"/>
                    </a:srgbClr>
                  </a:outerShdw>
                </a:effectLst>
              </a:rPr>
              <a:t>Private ownership by their members generates insider-biases.</a:t>
            </a:r>
          </a:p>
          <a:p>
            <a:pPr marL="1141413" indent="-401638">
              <a:spcAft>
                <a:spcPts val="1200"/>
              </a:spcAft>
              <a:buAutoNum type="arabicPeriod"/>
              <a:defRPr/>
            </a:pPr>
            <a:r>
              <a:rPr lang="en-US" sz="2800" dirty="0">
                <a:solidFill>
                  <a:prstClr val="white"/>
                </a:solidFill>
                <a:effectLst>
                  <a:outerShdw blurRad="38100" dist="38100" dir="2700000" algn="tl">
                    <a:srgbClr val="000000">
                      <a:alpha val="43137"/>
                    </a:srgbClr>
                  </a:outerShdw>
                </a:effectLst>
              </a:rPr>
              <a:t>Private appropriation of profits gives advantages to high skill, high tech cooperatives.</a:t>
            </a: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3448645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762000"/>
            <a:ext cx="8382000" cy="4832092"/>
          </a:xfrm>
          <a:prstGeom prst="rect">
            <a:avLst/>
          </a:prstGeom>
          <a:solidFill>
            <a:srgbClr val="6C2826"/>
          </a:solidFill>
          <a:ln w="38100">
            <a:solidFill>
              <a:schemeClr val="tx1"/>
            </a:solidFill>
          </a:ln>
        </p:spPr>
        <p:txBody>
          <a:bodyPr wrap="square" lIns="182880" tIns="182880" rIns="182880" bIns="182880">
            <a:spAutoFit/>
          </a:bodyPr>
          <a:lstStyle/>
          <a:p>
            <a:pPr marL="227013" algn="ctr">
              <a:spcAft>
                <a:spcPts val="1200"/>
              </a:spcAft>
              <a:defRPr/>
            </a:pPr>
            <a:r>
              <a:rPr lang="en-US" sz="3600" dirty="0">
                <a:solidFill>
                  <a:prstClr val="white"/>
                </a:solidFill>
                <a:effectLst>
                  <a:outerShdw blurRad="38100" dist="38100" dir="2700000" algn="tl">
                    <a:srgbClr val="000000">
                      <a:alpha val="43137"/>
                    </a:srgbClr>
                  </a:outerShdw>
                </a:effectLst>
              </a:rPr>
              <a:t>Response</a:t>
            </a:r>
          </a:p>
          <a:p>
            <a:pPr marL="741363" indent="-514350">
              <a:spcAft>
                <a:spcPts val="1200"/>
              </a:spcAft>
              <a:buAutoNum type="arabicPeriod"/>
              <a:defRPr/>
            </a:pPr>
            <a:r>
              <a:rPr lang="en-US" sz="2800" dirty="0">
                <a:solidFill>
                  <a:srgbClr val="6C2826"/>
                </a:solidFill>
              </a:rPr>
              <a:t>Worker cooperatives directly eliminate one aspect of the democratic deficit in capitalism: workplace dictatorship.</a:t>
            </a:r>
          </a:p>
          <a:p>
            <a:pPr marL="684213" indent="-457200">
              <a:spcAft>
                <a:spcPts val="1200"/>
              </a:spcAft>
              <a:buAutoNum type="arabicPeriod"/>
              <a:defRPr/>
            </a:pPr>
            <a:r>
              <a:rPr lang="en-US" sz="2800" dirty="0">
                <a:solidFill>
                  <a:srgbClr val="6C2826"/>
                </a:solidFill>
              </a:rPr>
              <a:t>Worker cooperatives foster a more democratic culture.</a:t>
            </a:r>
          </a:p>
          <a:p>
            <a:pPr marL="684213" indent="-457200">
              <a:spcAft>
                <a:spcPts val="1200"/>
              </a:spcAft>
              <a:buAutoNum type="arabicPeriod"/>
              <a:defRPr/>
            </a:pPr>
            <a:r>
              <a:rPr lang="en-US" sz="2800" dirty="0">
                <a:solidFill>
                  <a:srgbClr val="6C2826"/>
                </a:solidFill>
              </a:rPr>
              <a:t>Worker cooperatives are geographically rooted and thus easier to regulate by a democratic state. </a:t>
            </a:r>
            <a:endParaRPr lang="en-US" sz="2000" dirty="0">
              <a:solidFill>
                <a:srgbClr val="6C2826"/>
              </a:solidFill>
            </a:endParaRP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1868078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762000"/>
            <a:ext cx="8382000" cy="4832092"/>
          </a:xfrm>
          <a:prstGeom prst="rect">
            <a:avLst/>
          </a:prstGeom>
          <a:solidFill>
            <a:srgbClr val="6C2826"/>
          </a:solidFill>
          <a:ln w="38100">
            <a:solidFill>
              <a:schemeClr val="tx1"/>
            </a:solidFill>
          </a:ln>
        </p:spPr>
        <p:txBody>
          <a:bodyPr wrap="square" lIns="182880" tIns="182880" rIns="182880" bIns="182880">
            <a:spAutoFit/>
          </a:bodyPr>
          <a:lstStyle/>
          <a:p>
            <a:pPr marL="227013" algn="ctr">
              <a:spcAft>
                <a:spcPts val="1200"/>
              </a:spcAft>
              <a:defRPr/>
            </a:pPr>
            <a:r>
              <a:rPr lang="en-US" sz="3600" dirty="0">
                <a:solidFill>
                  <a:prstClr val="white"/>
                </a:solidFill>
                <a:effectLst>
                  <a:outerShdw blurRad="38100" dist="38100" dir="2700000" algn="tl">
                    <a:srgbClr val="000000">
                      <a:alpha val="43137"/>
                    </a:srgbClr>
                  </a:outerShdw>
                </a:effectLst>
              </a:rPr>
              <a:t>Response</a:t>
            </a:r>
          </a:p>
          <a:p>
            <a:pPr marL="741363" indent="-514350">
              <a:spcAft>
                <a:spcPts val="1200"/>
              </a:spcAft>
              <a:buAutoNum type="arabicPeriod"/>
              <a:defRPr/>
            </a:pPr>
            <a:r>
              <a:rPr lang="en-US" sz="2800" dirty="0">
                <a:solidFill>
                  <a:prstClr val="white"/>
                </a:solidFill>
                <a:effectLst>
                  <a:outerShdw blurRad="38100" dist="38100" dir="2700000" algn="tl">
                    <a:srgbClr val="000000">
                      <a:alpha val="43137"/>
                    </a:srgbClr>
                  </a:outerShdw>
                </a:effectLst>
              </a:rPr>
              <a:t>Worker cooperatives directly eliminate one aspect of the democratic deficit in capitalism: workplace dictatorship.</a:t>
            </a:r>
          </a:p>
          <a:p>
            <a:pPr marL="684213" indent="-457200">
              <a:spcAft>
                <a:spcPts val="1200"/>
              </a:spcAft>
              <a:buAutoNum type="arabicPeriod"/>
              <a:defRPr/>
            </a:pPr>
            <a:r>
              <a:rPr lang="en-US" sz="2800" dirty="0">
                <a:solidFill>
                  <a:srgbClr val="6C2826"/>
                </a:solidFill>
              </a:rPr>
              <a:t>Worker cooperatives foster a more democratic culture.</a:t>
            </a:r>
          </a:p>
          <a:p>
            <a:pPr marL="684213" indent="-457200">
              <a:spcAft>
                <a:spcPts val="1200"/>
              </a:spcAft>
              <a:buAutoNum type="arabicPeriod"/>
              <a:defRPr/>
            </a:pPr>
            <a:r>
              <a:rPr lang="en-US" sz="2800" dirty="0">
                <a:solidFill>
                  <a:srgbClr val="6C2826"/>
                </a:solidFill>
              </a:rPr>
              <a:t>Worker cooperatives are geographically rooted and thus easier to regulate by a democratic state. </a:t>
            </a:r>
            <a:endParaRPr lang="en-US" sz="2000" dirty="0">
              <a:solidFill>
                <a:srgbClr val="6C2826"/>
              </a:solidFill>
            </a:endParaRP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107759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762000"/>
            <a:ext cx="8382000" cy="4832092"/>
          </a:xfrm>
          <a:prstGeom prst="rect">
            <a:avLst/>
          </a:prstGeom>
          <a:solidFill>
            <a:srgbClr val="6C2826"/>
          </a:solidFill>
          <a:ln w="38100">
            <a:solidFill>
              <a:schemeClr val="tx1"/>
            </a:solidFill>
          </a:ln>
        </p:spPr>
        <p:txBody>
          <a:bodyPr wrap="square" lIns="182880" tIns="182880" rIns="182880" bIns="182880">
            <a:spAutoFit/>
          </a:bodyPr>
          <a:lstStyle/>
          <a:p>
            <a:pPr marL="227013" algn="ctr">
              <a:spcAft>
                <a:spcPts val="1200"/>
              </a:spcAft>
              <a:defRPr/>
            </a:pPr>
            <a:r>
              <a:rPr lang="en-US" sz="3600" dirty="0">
                <a:solidFill>
                  <a:prstClr val="white"/>
                </a:solidFill>
                <a:effectLst>
                  <a:outerShdw blurRad="38100" dist="38100" dir="2700000" algn="tl">
                    <a:srgbClr val="000000">
                      <a:alpha val="43137"/>
                    </a:srgbClr>
                  </a:outerShdw>
                </a:effectLst>
              </a:rPr>
              <a:t>Response</a:t>
            </a:r>
          </a:p>
          <a:p>
            <a:pPr marL="741363" indent="-514350">
              <a:spcAft>
                <a:spcPts val="1200"/>
              </a:spcAft>
              <a:buAutoNum type="arabicPeriod"/>
              <a:defRPr/>
            </a:pPr>
            <a:r>
              <a:rPr lang="en-US" sz="2800" dirty="0">
                <a:solidFill>
                  <a:prstClr val="white"/>
                </a:solidFill>
                <a:effectLst>
                  <a:outerShdw blurRad="38100" dist="38100" dir="2700000" algn="tl">
                    <a:srgbClr val="000000">
                      <a:alpha val="43137"/>
                    </a:srgbClr>
                  </a:outerShdw>
                </a:effectLst>
              </a:rPr>
              <a:t>Worker cooperatives directly eliminate one aspect of the democratic deficit in capitalism: workplace dictatorship.</a:t>
            </a:r>
          </a:p>
          <a:p>
            <a:pPr marL="684213" indent="-457200">
              <a:spcAft>
                <a:spcPts val="1200"/>
              </a:spcAft>
              <a:buAutoNum type="arabicPeriod"/>
              <a:defRPr/>
            </a:pPr>
            <a:r>
              <a:rPr lang="en-US" sz="2800" dirty="0">
                <a:solidFill>
                  <a:prstClr val="white"/>
                </a:solidFill>
                <a:effectLst>
                  <a:outerShdw blurRad="38100" dist="38100" dir="2700000" algn="tl">
                    <a:srgbClr val="000000">
                      <a:alpha val="43137"/>
                    </a:srgbClr>
                  </a:outerShdw>
                </a:effectLst>
              </a:rPr>
              <a:t>Worker cooperatives foster a more democratic culture.</a:t>
            </a:r>
          </a:p>
          <a:p>
            <a:pPr marL="684213" indent="-457200">
              <a:spcAft>
                <a:spcPts val="1200"/>
              </a:spcAft>
              <a:buAutoNum type="arabicPeriod"/>
              <a:defRPr/>
            </a:pPr>
            <a:r>
              <a:rPr lang="en-US" sz="2800" dirty="0">
                <a:solidFill>
                  <a:srgbClr val="6C2826"/>
                </a:solidFill>
              </a:rPr>
              <a:t>Worker cooperatives are geographically rooted and thus easier to regulate by a democratic state. </a:t>
            </a:r>
            <a:endParaRPr lang="en-US" sz="2000" dirty="0">
              <a:solidFill>
                <a:srgbClr val="6C2826"/>
              </a:solidFill>
            </a:endParaRP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2550514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762000"/>
            <a:ext cx="8382000" cy="4832092"/>
          </a:xfrm>
          <a:prstGeom prst="rect">
            <a:avLst/>
          </a:prstGeom>
          <a:solidFill>
            <a:srgbClr val="6C2826"/>
          </a:solidFill>
          <a:ln w="38100">
            <a:solidFill>
              <a:schemeClr val="tx1"/>
            </a:solidFill>
          </a:ln>
        </p:spPr>
        <p:txBody>
          <a:bodyPr wrap="square" lIns="182880" tIns="182880" rIns="182880" bIns="182880">
            <a:spAutoFit/>
          </a:bodyPr>
          <a:lstStyle/>
          <a:p>
            <a:pPr marL="227013" algn="ctr">
              <a:spcAft>
                <a:spcPts val="1200"/>
              </a:spcAft>
              <a:defRPr/>
            </a:pPr>
            <a:r>
              <a:rPr lang="en-US" sz="3600" dirty="0">
                <a:solidFill>
                  <a:prstClr val="white"/>
                </a:solidFill>
                <a:effectLst>
                  <a:outerShdw blurRad="38100" dist="38100" dir="2700000" algn="tl">
                    <a:srgbClr val="000000">
                      <a:alpha val="43137"/>
                    </a:srgbClr>
                  </a:outerShdw>
                </a:effectLst>
              </a:rPr>
              <a:t>Response</a:t>
            </a:r>
          </a:p>
          <a:p>
            <a:pPr marL="741363" indent="-514350">
              <a:spcAft>
                <a:spcPts val="1200"/>
              </a:spcAft>
              <a:buAutoNum type="arabicPeriod"/>
              <a:defRPr/>
            </a:pPr>
            <a:r>
              <a:rPr lang="en-US" sz="2800" dirty="0">
                <a:solidFill>
                  <a:prstClr val="white"/>
                </a:solidFill>
                <a:effectLst>
                  <a:outerShdw blurRad="38100" dist="38100" dir="2700000" algn="tl">
                    <a:srgbClr val="000000">
                      <a:alpha val="43137"/>
                    </a:srgbClr>
                  </a:outerShdw>
                </a:effectLst>
              </a:rPr>
              <a:t>Worker cooperatives directly eliminate one aspect of the democratic deficit in capitalism: workplace dictatorship.</a:t>
            </a:r>
          </a:p>
          <a:p>
            <a:pPr marL="684213" indent="-457200">
              <a:spcAft>
                <a:spcPts val="1200"/>
              </a:spcAft>
              <a:buAutoNum type="arabicPeriod"/>
              <a:defRPr/>
            </a:pPr>
            <a:r>
              <a:rPr lang="en-US" sz="2800" dirty="0">
                <a:solidFill>
                  <a:prstClr val="white"/>
                </a:solidFill>
                <a:effectLst>
                  <a:outerShdw blurRad="38100" dist="38100" dir="2700000" algn="tl">
                    <a:srgbClr val="000000">
                      <a:alpha val="43137"/>
                    </a:srgbClr>
                  </a:outerShdw>
                </a:effectLst>
              </a:rPr>
              <a:t>Worker cooperatives foster a more democratic culture.</a:t>
            </a:r>
          </a:p>
          <a:p>
            <a:pPr marL="684213" indent="-457200">
              <a:spcAft>
                <a:spcPts val="1200"/>
              </a:spcAft>
              <a:buAutoNum type="arabicPeriod"/>
              <a:defRPr/>
            </a:pPr>
            <a:r>
              <a:rPr lang="en-US" sz="2800" dirty="0">
                <a:solidFill>
                  <a:prstClr val="white"/>
                </a:solidFill>
                <a:effectLst>
                  <a:outerShdw blurRad="38100" dist="38100" dir="2700000" algn="tl">
                    <a:srgbClr val="000000">
                      <a:alpha val="43137"/>
                    </a:srgbClr>
                  </a:outerShdw>
                </a:effectLst>
              </a:rPr>
              <a:t>Worker cooperatives are geographically rooted and thus potentially easier to regulate by a democratic state. </a:t>
            </a:r>
            <a:endParaRPr lang="en-US" sz="2000" dirty="0">
              <a:solidFill>
                <a:prstClr val="white"/>
              </a:solidFill>
              <a:effectLst>
                <a:outerShdw blurRad="38100" dist="38100" dir="2700000" algn="tl">
                  <a:srgbClr val="000000">
                    <a:alpha val="43137"/>
                  </a:srgbClr>
                </a:outerShdw>
              </a:effectLst>
            </a:endParaRP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3910621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B92DB2"/>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457200" y="2495676"/>
            <a:ext cx="8305800" cy="1615827"/>
          </a:xfrm>
          <a:prstGeom prst="rect">
            <a:avLst/>
          </a:prstGeom>
          <a:solidFill>
            <a:srgbClr val="461E64"/>
          </a:solidFill>
          <a:ln w="41275" cmpd="sng">
            <a:solidFill>
              <a:schemeClr val="bg1"/>
            </a:solidFill>
            <a:miter lim="800000"/>
            <a:headEnd/>
            <a:tailEnd/>
          </a:ln>
          <a:effectLst/>
        </p:spPr>
        <p:txBody>
          <a:bodyPr lIns="365760" tIns="182880" rIns="274320" bIns="365760" anchor="ctr">
            <a:spAutoFit/>
          </a:bodyPr>
          <a:lstStyle/>
          <a:p>
            <a:pPr marL="228600" marR="0" lvl="0" indent="-228600" algn="ctr" defTabSz="914400" rtl="0" eaLnBrk="0" fontAlgn="base" latinLnBrk="0" hangingPunct="0">
              <a:lnSpc>
                <a:spcPct val="100000"/>
              </a:lnSpc>
              <a:spcBef>
                <a:spcPct val="0"/>
              </a:spcBef>
              <a:spcAft>
                <a:spcPts val="600"/>
              </a:spcAft>
              <a:buClrTx/>
              <a:buSzTx/>
              <a:buFontTx/>
              <a:buNone/>
              <a:tabLst>
                <a:tab pos="114300" algn="l"/>
                <a:tab pos="274638" algn="l"/>
                <a:tab pos="342900" algn="l"/>
              </a:tabLst>
              <a:defRPr/>
            </a:pPr>
            <a:r>
              <a:rPr lang="en-US" sz="3200" b="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13</a:t>
            </a:r>
            <a:r>
              <a:rPr kumimoji="0" lang="en-US" sz="3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pitchFamily="34" charset="0"/>
                <a:ea typeface="Times New Roman" pitchFamily="18" charset="0"/>
                <a:cs typeface="+mn-cs"/>
              </a:rPr>
              <a:t> pathways to a expanding </a:t>
            </a:r>
          </a:p>
          <a:p>
            <a:pPr marL="228600" marR="0" lvl="0" indent="-228600" algn="ctr" defTabSz="914400" rtl="0" eaLnBrk="0" fontAlgn="base" latinLnBrk="0" hangingPunct="0">
              <a:lnSpc>
                <a:spcPct val="100000"/>
              </a:lnSpc>
              <a:spcBef>
                <a:spcPct val="0"/>
              </a:spcBef>
              <a:spcAft>
                <a:spcPts val="600"/>
              </a:spcAft>
              <a:buClrTx/>
              <a:buSzTx/>
              <a:buFontTx/>
              <a:buNone/>
              <a:tabLst>
                <a:tab pos="114300" algn="l"/>
                <a:tab pos="274638" algn="l"/>
                <a:tab pos="342900" algn="l"/>
              </a:tabLst>
              <a:defRPr/>
            </a:pPr>
            <a:r>
              <a:rPr kumimoji="0" lang="en-US" sz="3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pitchFamily="34" charset="0"/>
                <a:ea typeface="Times New Roman" pitchFamily="18" charset="0"/>
                <a:cs typeface="+mn-cs"/>
              </a:rPr>
              <a:t>worker cooperatives</a:t>
            </a:r>
          </a:p>
        </p:txBody>
      </p:sp>
    </p:spTree>
    <p:extLst>
      <p:ext uri="{BB962C8B-B14F-4D97-AF65-F5344CB8AC3E}">
        <p14:creationId xmlns:p14="http://schemas.microsoft.com/office/powerpoint/2010/main" val="2936751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461E64"/>
        </a:solidFill>
        <a:effectLst/>
      </p:bgPr>
    </p:bg>
    <p:spTree>
      <p:nvGrpSpPr>
        <p:cNvPr id="1" name=""/>
        <p:cNvGrpSpPr/>
        <p:nvPr/>
      </p:nvGrpSpPr>
      <p:grpSpPr>
        <a:xfrm>
          <a:off x="0" y="0"/>
          <a:ext cx="0" cy="0"/>
          <a:chOff x="0" y="0"/>
          <a:chExt cx="0" cy="0"/>
        </a:xfrm>
      </p:grpSpPr>
      <p:sp>
        <p:nvSpPr>
          <p:cNvPr id="2" name="Rectangle 1"/>
          <p:cNvSpPr/>
          <p:nvPr/>
        </p:nvSpPr>
        <p:spPr>
          <a:xfrm>
            <a:off x="228600" y="914400"/>
            <a:ext cx="8686800" cy="4718408"/>
          </a:xfrm>
          <a:prstGeom prst="rect">
            <a:avLst/>
          </a:prstGeom>
        </p:spPr>
        <p:txBody>
          <a:bodyPr wrap="square">
            <a:spAutoFit/>
          </a:bodyPr>
          <a:lstStyle/>
          <a:p>
            <a:pPr marL="0" marR="0">
              <a:lnSpc>
                <a:spcPct val="107000"/>
              </a:lnSpc>
              <a:spcBef>
                <a:spcPts val="0"/>
              </a:spcBef>
              <a:spcAft>
                <a:spcPts val="600"/>
              </a:spcAft>
            </a:pPr>
            <a:r>
              <a:rPr lang="en-U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Autonomous startups</a:t>
            </a:r>
            <a:endParaRPr lang="en-US" sz="28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Font typeface="+mj-lt"/>
              <a:buAutoNum type="arabicPeriod"/>
              <a:tabLst>
                <a:tab pos="457200" algn="l"/>
              </a:tabLst>
            </a:pPr>
            <a:r>
              <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Worker-cooperative startups in which a group of people come together to form a cooperative from scratch, getting loans from banks or through social networks.</a:t>
            </a:r>
          </a:p>
          <a:p>
            <a:pPr marL="342900" marR="0" lvl="0" indent="-342900">
              <a:lnSpc>
                <a:spcPct val="107000"/>
              </a:lnSpc>
              <a:spcBef>
                <a:spcPts val="0"/>
              </a:spcBef>
              <a:spcAft>
                <a:spcPts val="600"/>
              </a:spcAft>
              <a:buFont typeface="+mj-lt"/>
              <a:buAutoNum type="arabicPeriod"/>
              <a:tabLst>
                <a:tab pos="457200" algn="l"/>
              </a:tabLst>
            </a:pPr>
            <a:r>
              <a:rPr lang="en-US" sz="2400"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Messy survival strategies of people in desperate conditions who form improvised quasi-cooperatives without a long-term model. Sometimes these adaptations consolidate into cooperatives; sometimes not.</a:t>
            </a:r>
          </a:p>
          <a:p>
            <a:pPr marL="342900" marR="0" lvl="0" indent="-342900">
              <a:lnSpc>
                <a:spcPct val="107000"/>
              </a:lnSpc>
              <a:spcBef>
                <a:spcPts val="0"/>
              </a:spcBef>
              <a:spcAft>
                <a:spcPts val="600"/>
              </a:spcAft>
              <a:buFont typeface="+mj-lt"/>
              <a:buAutoNum type="arabicPeriod"/>
              <a:tabLst>
                <a:tab pos="457200" algn="l"/>
              </a:tabLst>
            </a:pPr>
            <a:r>
              <a:rPr lang="en-US" sz="2400" dirty="0">
                <a:solidFill>
                  <a:schemeClr val="accent4">
                    <a:lumMod val="50000"/>
                  </a:schemeClr>
                </a:solidFill>
                <a:latin typeface="Calibri" panose="020F0502020204030204" pitchFamily="34" charset="0"/>
                <a:ea typeface="Calibri" panose="020F0502020204030204" pitchFamily="34" charset="0"/>
                <a:cs typeface="Times New Roman" panose="02020603050405020304" pitchFamily="18" charset="0"/>
              </a:rPr>
              <a:t>Cooperatives develop in a regional economy out of artisanal production and gradually develop networks and other institutions to sustain cooperative firms over time.</a:t>
            </a:r>
          </a:p>
        </p:txBody>
      </p:sp>
    </p:spTree>
    <p:extLst>
      <p:ext uri="{BB962C8B-B14F-4D97-AF65-F5344CB8AC3E}">
        <p14:creationId xmlns:p14="http://schemas.microsoft.com/office/powerpoint/2010/main" val="3256088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461E64"/>
        </a:solidFill>
        <a:effectLst/>
      </p:bgPr>
    </p:bg>
    <p:spTree>
      <p:nvGrpSpPr>
        <p:cNvPr id="1" name=""/>
        <p:cNvGrpSpPr/>
        <p:nvPr/>
      </p:nvGrpSpPr>
      <p:grpSpPr>
        <a:xfrm>
          <a:off x="0" y="0"/>
          <a:ext cx="0" cy="0"/>
          <a:chOff x="0" y="0"/>
          <a:chExt cx="0" cy="0"/>
        </a:xfrm>
      </p:grpSpPr>
      <p:sp>
        <p:nvSpPr>
          <p:cNvPr id="2" name="Rectangle 1"/>
          <p:cNvSpPr/>
          <p:nvPr/>
        </p:nvSpPr>
        <p:spPr>
          <a:xfrm>
            <a:off x="228600" y="914400"/>
            <a:ext cx="8686800" cy="4718408"/>
          </a:xfrm>
          <a:prstGeom prst="rect">
            <a:avLst/>
          </a:prstGeom>
        </p:spPr>
        <p:txBody>
          <a:bodyPr wrap="square">
            <a:spAutoFit/>
          </a:bodyPr>
          <a:lstStyle/>
          <a:p>
            <a:pPr marL="0" marR="0" lvl="0" indent="0" algn="l" defTabSz="914400" rtl="0" eaLnBrk="1" fontAlgn="base" latinLnBrk="0" hangingPunct="1">
              <a:lnSpc>
                <a:spcPct val="107000"/>
              </a:lnSpc>
              <a:spcBef>
                <a:spcPts val="0"/>
              </a:spcBef>
              <a:spcAft>
                <a:spcPts val="60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Autonomous startups</a:t>
            </a:r>
            <a:endParaRPr kumimoji="0" lang="en-US" sz="28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base" latinLnBrk="0" hangingPunct="1">
              <a:lnSpc>
                <a:spcPct val="107000"/>
              </a:lnSpc>
              <a:spcBef>
                <a:spcPts val="0"/>
              </a:spcBef>
              <a:spcAft>
                <a:spcPts val="600"/>
              </a:spcAft>
              <a:buClrTx/>
              <a:buSzTx/>
              <a:buFont typeface="+mj-lt"/>
              <a:buAutoNum type="arabicPeriod"/>
              <a:tabLst>
                <a:tab pos="457200" algn="l"/>
              </a:tabLst>
              <a:defRPr/>
            </a:pPr>
            <a:r>
              <a:rPr kumimoji="0" lang="en-US" sz="24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Worker-cooperative startups in which a group of people come together to form a cooperative from scratch, getting loans from banks or through social networks.</a:t>
            </a:r>
          </a:p>
          <a:p>
            <a:pPr marL="342900" marR="0" lvl="0" indent="-342900" algn="l" defTabSz="914400" rtl="0" eaLnBrk="1" fontAlgn="base" latinLnBrk="0" hangingPunct="1">
              <a:lnSpc>
                <a:spcPct val="107000"/>
              </a:lnSpc>
              <a:spcBef>
                <a:spcPts val="0"/>
              </a:spcBef>
              <a:spcAft>
                <a:spcPts val="600"/>
              </a:spcAft>
              <a:buClrTx/>
              <a:buSzTx/>
              <a:buFont typeface="+mj-lt"/>
              <a:buAutoNum type="arabicPeriod"/>
              <a:tabLst>
                <a:tab pos="457200" algn="l"/>
              </a:tabLst>
              <a:defRPr/>
            </a:pPr>
            <a:r>
              <a:rPr kumimoji="0" lang="en-US" sz="24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Messy survival strategies of people in desperate conditions who form improvised quasi-cooperatives without a long-term model. Sometimes these adaptations consolidate into cooperatives; sometimes not.</a:t>
            </a:r>
            <a:endParaRPr kumimoji="0" lang="en-US" sz="2400" b="0" i="0" u="none" strike="noStrike" kern="1200" cap="none" spc="0" normalizeH="0" baseline="0" noProof="0" dirty="0">
              <a:ln>
                <a:noFill/>
              </a:ln>
              <a:solidFill>
                <a:schemeClr val="accent4">
                  <a:lumMod val="50000"/>
                </a:schemeClr>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base" latinLnBrk="0" hangingPunct="1">
              <a:lnSpc>
                <a:spcPct val="107000"/>
              </a:lnSpc>
              <a:spcBef>
                <a:spcPts val="0"/>
              </a:spcBef>
              <a:spcAft>
                <a:spcPts val="600"/>
              </a:spcAft>
              <a:buClrTx/>
              <a:buSzTx/>
              <a:buFont typeface="+mj-lt"/>
              <a:buAutoNum type="arabicPeriod"/>
              <a:tabLst>
                <a:tab pos="457200" algn="l"/>
              </a:tabLst>
              <a:defRPr/>
            </a:pPr>
            <a:r>
              <a:rPr kumimoji="0" lang="en-US" sz="2400" b="0" i="0" u="none" strike="noStrike" kern="1200" cap="none" spc="0" normalizeH="0" baseline="0" noProof="0" dirty="0">
                <a:ln>
                  <a:noFill/>
                </a:ln>
                <a:solidFill>
                  <a:schemeClr val="accent4">
                    <a:lumMod val="50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Cooperatives develop in a regional economy out of artisanal production and gradually develop networks and other institutions to sustain cooperative firms over time.</a:t>
            </a:r>
          </a:p>
        </p:txBody>
      </p:sp>
    </p:spTree>
    <p:extLst>
      <p:ext uri="{BB962C8B-B14F-4D97-AF65-F5344CB8AC3E}">
        <p14:creationId xmlns:p14="http://schemas.microsoft.com/office/powerpoint/2010/main" val="3727634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990600"/>
            <a:ext cx="8763000" cy="3985706"/>
          </a:xfrm>
          <a:prstGeom prst="rect">
            <a:avLst/>
          </a:prstGeom>
          <a:solidFill>
            <a:srgbClr val="153943"/>
          </a:solidFill>
          <a:ln w="38100">
            <a:solidFill>
              <a:schemeClr val="tx1"/>
            </a:solidFill>
          </a:ln>
        </p:spPr>
        <p:txBody>
          <a:bodyPr wrap="square" lIns="365760" tIns="274320" rIns="274320" bIns="365760">
            <a:spAutoFit/>
          </a:bodyPr>
          <a:lstStyle/>
          <a:p>
            <a:pPr marL="0" marR="0" lvl="0" indent="0" algn="ctr" defTabSz="914400" rtl="0" eaLnBrk="1" fontAlgn="auto" latinLnBrk="0" hangingPunct="1">
              <a:lnSpc>
                <a:spcPct val="100000"/>
              </a:lnSpc>
              <a:spcBef>
                <a:spcPts val="0"/>
              </a:spcBef>
              <a:spcAft>
                <a:spcPts val="1800"/>
              </a:spcAft>
              <a:buClrTx/>
              <a:buSzTx/>
              <a:buFontTx/>
              <a:buNone/>
              <a:tabLst/>
              <a:defRPr/>
            </a:pPr>
            <a:r>
              <a:rPr kumimoji="0" lang="en-US" sz="4400" b="1" i="0" u="none" strike="noStrike" kern="1200" cap="small" spc="0" normalizeH="0" baseline="0" noProof="0" dirty="0">
                <a:ln>
                  <a:noFill/>
                </a:ln>
                <a:solidFill>
                  <a:prstClr val="white"/>
                </a:solidFill>
                <a:effectLst/>
                <a:uLnTx/>
                <a:uFillTx/>
                <a:latin typeface="Calibri"/>
                <a:ea typeface="+mn-ea"/>
                <a:cs typeface="+mn-cs"/>
              </a:rPr>
              <a:t>Four Tasks</a:t>
            </a:r>
          </a:p>
          <a:p>
            <a:pPr marL="800100" marR="0" lvl="0" indent="-742950" algn="l" defTabSz="914400" rtl="0" eaLnBrk="1" fontAlgn="auto" latinLnBrk="0" hangingPunct="1">
              <a:lnSpc>
                <a:spcPct val="100000"/>
              </a:lnSpc>
              <a:spcBef>
                <a:spcPts val="0"/>
              </a:spcBef>
              <a:spcAft>
                <a:spcPts val="1200"/>
              </a:spcAft>
              <a:buClrTx/>
              <a:buSzTx/>
              <a:buFontTx/>
              <a:buAutoNum type="arabicPeriod"/>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Normative foundations </a:t>
            </a:r>
          </a:p>
          <a:p>
            <a:pPr marL="800100" marR="0" lvl="0" indent="-742950" algn="l" defTabSz="914400" rtl="0" eaLnBrk="1" fontAlgn="auto" latinLnBrk="0" hangingPunct="1">
              <a:lnSpc>
                <a:spcPct val="100000"/>
              </a:lnSpc>
              <a:spcBef>
                <a:spcPts val="0"/>
              </a:spcBef>
              <a:spcAft>
                <a:spcPts val="1200"/>
              </a:spcAft>
              <a:buClrTx/>
              <a:buSzTx/>
              <a:buFontTx/>
              <a:buAutoNum type="arabicPeriod"/>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Diagnosis and critique of capitalism</a:t>
            </a:r>
          </a:p>
          <a:p>
            <a:pPr marL="800100" marR="0" lvl="0" indent="-742950" algn="l" defTabSz="914400" rtl="0" eaLnBrk="1" fontAlgn="auto" latinLnBrk="0" hangingPunct="1">
              <a:lnSpc>
                <a:spcPct val="100000"/>
              </a:lnSpc>
              <a:spcBef>
                <a:spcPts val="0"/>
              </a:spcBef>
              <a:spcAft>
                <a:spcPts val="1200"/>
              </a:spcAft>
              <a:buClrTx/>
              <a:buSzTx/>
              <a:buFontTx/>
              <a:buAutoNum type="arabicPeriod"/>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Alternatives</a:t>
            </a:r>
          </a:p>
          <a:p>
            <a:pPr marL="742950" marR="0" lvl="0" indent="-742950" algn="l" defTabSz="914400" rtl="0" eaLnBrk="1" fontAlgn="auto" latinLnBrk="0" hangingPunct="1">
              <a:lnSpc>
                <a:spcPct val="100000"/>
              </a:lnSpc>
              <a:spcBef>
                <a:spcPts val="0"/>
              </a:spcBef>
              <a:spcAft>
                <a:spcPts val="600"/>
              </a:spcAft>
              <a:buClrTx/>
              <a:buSzTx/>
              <a:buFontTx/>
              <a:buAutoNum type="arabicPeriod"/>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Transformation: </a:t>
            </a:r>
            <a:r>
              <a:rPr kumimoji="0" lang="en-US" sz="3000" b="0" i="1" u="none" strike="noStrike" kern="1200" cap="none" spc="0" normalizeH="0" baseline="0" noProof="0" dirty="0">
                <a:ln>
                  <a:noFill/>
                </a:ln>
                <a:solidFill>
                  <a:prstClr val="white"/>
                </a:solidFill>
                <a:effectLst/>
                <a:uLnTx/>
                <a:uFillTx/>
                <a:latin typeface="Calibri"/>
                <a:ea typeface="+mn-ea"/>
                <a:cs typeface="+mn-cs"/>
              </a:rPr>
              <a:t>how to get form here to there</a:t>
            </a:r>
            <a:r>
              <a:rPr kumimoji="0" lang="en-US" sz="3000" b="0" i="0" u="none" strike="noStrike" kern="1200" cap="none" spc="0" normalizeH="0" baseline="0" noProof="0" dirty="0">
                <a:ln>
                  <a:noFill/>
                </a:ln>
                <a:solidFill>
                  <a:prstClr val="white"/>
                </a:solidFill>
                <a:effectLst/>
                <a:uLnTx/>
                <a:uFillTx/>
                <a:latin typeface="Calibri"/>
                <a:ea typeface="+mn-ea"/>
                <a:cs typeface="+mn-cs"/>
              </a:rPr>
              <a:t>.</a:t>
            </a:r>
          </a:p>
        </p:txBody>
      </p:sp>
    </p:spTree>
    <p:extLst>
      <p:ext uri="{BB962C8B-B14F-4D97-AF65-F5344CB8AC3E}">
        <p14:creationId xmlns:p14="http://schemas.microsoft.com/office/powerpoint/2010/main" val="39782493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461E64"/>
        </a:solidFill>
        <a:effectLst/>
      </p:bgPr>
    </p:bg>
    <p:spTree>
      <p:nvGrpSpPr>
        <p:cNvPr id="1" name=""/>
        <p:cNvGrpSpPr/>
        <p:nvPr/>
      </p:nvGrpSpPr>
      <p:grpSpPr>
        <a:xfrm>
          <a:off x="0" y="0"/>
          <a:ext cx="0" cy="0"/>
          <a:chOff x="0" y="0"/>
          <a:chExt cx="0" cy="0"/>
        </a:xfrm>
      </p:grpSpPr>
      <p:sp>
        <p:nvSpPr>
          <p:cNvPr id="2" name="Rectangle 1"/>
          <p:cNvSpPr/>
          <p:nvPr/>
        </p:nvSpPr>
        <p:spPr>
          <a:xfrm>
            <a:off x="228600" y="914400"/>
            <a:ext cx="8686800" cy="4718408"/>
          </a:xfrm>
          <a:prstGeom prst="rect">
            <a:avLst/>
          </a:prstGeom>
        </p:spPr>
        <p:txBody>
          <a:bodyPr wrap="square">
            <a:spAutoFit/>
          </a:bodyPr>
          <a:lstStyle/>
          <a:p>
            <a:pPr marL="0" marR="0" lvl="0" indent="0" algn="l" defTabSz="914400" rtl="0" eaLnBrk="1" fontAlgn="base" latinLnBrk="0" hangingPunct="1">
              <a:lnSpc>
                <a:spcPct val="107000"/>
              </a:lnSpc>
              <a:spcBef>
                <a:spcPts val="0"/>
              </a:spcBef>
              <a:spcAft>
                <a:spcPts val="60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Autonomous startups</a:t>
            </a:r>
            <a:endParaRPr kumimoji="0" lang="en-US" sz="28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base" latinLnBrk="0" hangingPunct="1">
              <a:lnSpc>
                <a:spcPct val="107000"/>
              </a:lnSpc>
              <a:spcBef>
                <a:spcPts val="0"/>
              </a:spcBef>
              <a:spcAft>
                <a:spcPts val="600"/>
              </a:spcAft>
              <a:buClrTx/>
              <a:buSzTx/>
              <a:buFont typeface="+mj-lt"/>
              <a:buAutoNum type="arabicPeriod"/>
              <a:tabLst>
                <a:tab pos="457200" algn="l"/>
              </a:tabLst>
              <a:defRPr/>
            </a:pPr>
            <a:r>
              <a:rPr kumimoji="0" lang="en-US" sz="24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Worker-cooperative startups in which a group of people come together to form a cooperative from scratch, getting loans from banks or through social networks.</a:t>
            </a:r>
          </a:p>
          <a:p>
            <a:pPr marL="342900" marR="0" lvl="0" indent="-342900" algn="l" defTabSz="914400" rtl="0" eaLnBrk="1" fontAlgn="base" latinLnBrk="0" hangingPunct="1">
              <a:lnSpc>
                <a:spcPct val="107000"/>
              </a:lnSpc>
              <a:spcBef>
                <a:spcPts val="0"/>
              </a:spcBef>
              <a:spcAft>
                <a:spcPts val="600"/>
              </a:spcAft>
              <a:buClrTx/>
              <a:buSzTx/>
              <a:buFont typeface="+mj-lt"/>
              <a:buAutoNum type="arabicPeriod"/>
              <a:tabLst>
                <a:tab pos="457200" algn="l"/>
              </a:tabLst>
              <a:defRPr/>
            </a:pPr>
            <a:r>
              <a:rPr kumimoji="0" lang="en-US" sz="24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Messy survival strategies of people in desperate conditions who form improvised quasi-cooperatives without a long-term model. Sometimes these adaptations consolidate into cooperatives; sometimes not.</a:t>
            </a:r>
          </a:p>
          <a:p>
            <a:pPr marL="342900" marR="0" lvl="0" indent="-342900" algn="l" defTabSz="914400" rtl="0" eaLnBrk="1" fontAlgn="base" latinLnBrk="0" hangingPunct="1">
              <a:lnSpc>
                <a:spcPct val="107000"/>
              </a:lnSpc>
              <a:spcBef>
                <a:spcPts val="0"/>
              </a:spcBef>
              <a:spcAft>
                <a:spcPts val="600"/>
              </a:spcAft>
              <a:buClrTx/>
              <a:buSzTx/>
              <a:buFont typeface="+mj-lt"/>
              <a:buAutoNum type="arabicPeriod"/>
              <a:tabLst>
                <a:tab pos="457200" algn="l"/>
              </a:tabLst>
              <a:defRPr/>
            </a:pPr>
            <a:r>
              <a:rPr kumimoji="0" lang="en-US" sz="24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Cooperatives develop in a regional economy out of artisanal production and gradually develop networks and other institutions to sustain cooperative firms over time.</a:t>
            </a:r>
          </a:p>
        </p:txBody>
      </p:sp>
    </p:spTree>
    <p:extLst>
      <p:ext uri="{BB962C8B-B14F-4D97-AF65-F5344CB8AC3E}">
        <p14:creationId xmlns:p14="http://schemas.microsoft.com/office/powerpoint/2010/main" val="1923145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461E64"/>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52400" y="939255"/>
            <a:ext cx="8610600" cy="4785926"/>
          </a:xfrm>
          <a:prstGeom prst="rect">
            <a:avLst/>
          </a:prstGeom>
          <a:solidFill>
            <a:srgbClr val="461E64"/>
          </a:solidFill>
          <a:ln w="41275" cmpd="sng">
            <a:noFill/>
            <a:miter lim="800000"/>
            <a:headEnd/>
            <a:tailEnd/>
          </a:ln>
          <a:effectLst/>
        </p:spPr>
        <p:txBody>
          <a:bodyPr wrap="square" lIns="274320" tIns="137160" rIns="205740" bIns="274320" anchor="ctr">
            <a:spAutoFit/>
          </a:bodyPr>
          <a:lstStyle/>
          <a:p>
            <a:pPr marL="0" marR="0" lvl="0" indent="0" algn="l" defTabSz="914400" rtl="0" eaLnBrk="1" fontAlgn="base" latinLnBrk="0" hangingPunct="1">
              <a:lnSpc>
                <a:spcPct val="100000"/>
              </a:lnSpc>
              <a:spcBef>
                <a:spcPct val="0"/>
              </a:spcBef>
              <a:spcAft>
                <a:spcPts val="120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Calibri"/>
                <a:ea typeface="+mn-ea"/>
                <a:cs typeface="+mn-cs"/>
              </a:rPr>
              <a:t>Incubated startups</a:t>
            </a:r>
          </a:p>
          <a:p>
            <a:pPr marL="0" marR="0" lvl="0" indent="0" algn="l" defTabSz="914400" rtl="0" eaLnBrk="1" fontAlgn="base" latinLnBrk="0" hangingPunct="1">
              <a:lnSpc>
                <a:spcPct val="100000"/>
              </a:lnSpc>
              <a:spcBef>
                <a:spcPct val="0"/>
              </a:spcBef>
              <a:spcAft>
                <a:spcPts val="1200"/>
              </a:spcAft>
              <a:buClrTx/>
              <a:buSzTx/>
              <a:buFontTx/>
              <a:buNone/>
              <a:tabLst>
                <a:tab pos="401638" algn="l"/>
              </a:tabLst>
              <a:defRPr/>
            </a:pPr>
            <a:r>
              <a:rPr kumimoji="0" lang="en-US" sz="2400" b="0" i="0" u="none" strike="noStrike" kern="1200" cap="none" spc="0" normalizeH="0" baseline="0" noProof="0" dirty="0">
                <a:ln>
                  <a:noFill/>
                </a:ln>
                <a:solidFill>
                  <a:prstClr val="white"/>
                </a:solidFill>
                <a:effectLst/>
                <a:uLnTx/>
                <a:uFillTx/>
                <a:latin typeface="Calibri"/>
                <a:ea typeface="+mn-ea"/>
                <a:cs typeface="+mn-cs"/>
              </a:rPr>
              <a:t>4. 	Cooperatives are incubated (and perhaps subsidized) by the 	state or NGOs</a:t>
            </a:r>
          </a:p>
          <a:p>
            <a:pPr marL="457200" marR="0" lvl="0" indent="-457200" algn="l" defTabSz="914400" rtl="0" eaLnBrk="1" fontAlgn="base" latinLnBrk="0" hangingPunct="1">
              <a:lnSpc>
                <a:spcPct val="100000"/>
              </a:lnSpc>
              <a:spcBef>
                <a:spcPct val="0"/>
              </a:spcBef>
              <a:spcAft>
                <a:spcPts val="1200"/>
              </a:spcAft>
              <a:buClrTx/>
              <a:buSzTx/>
              <a:buFontTx/>
              <a:buAutoNum type="arabicPeriod" startAt="5"/>
              <a:tabLst>
                <a:tab pos="401638" algn="l"/>
              </a:tabLst>
              <a:defRPr/>
            </a:pPr>
            <a:r>
              <a:rPr kumimoji="0" lang="en-US" sz="2400" b="0" i="0" u="none" strike="noStrike" kern="1200" cap="none" spc="0" normalizeH="0" baseline="0" noProof="0" dirty="0">
                <a:ln>
                  <a:noFill/>
                </a:ln>
                <a:solidFill>
                  <a:schemeClr val="accent4">
                    <a:lumMod val="50000"/>
                  </a:schemeClr>
                </a:solidFill>
                <a:effectLst/>
                <a:uLnTx/>
                <a:uFillTx/>
                <a:latin typeface="Calibri"/>
                <a:ea typeface="+mn-ea"/>
                <a:cs typeface="+mn-cs"/>
              </a:rPr>
              <a:t>Labor union incubation of cooperatives: the incipient 	“union-CO-OP model” in the United States</a:t>
            </a:r>
          </a:p>
          <a:p>
            <a:pPr marL="0" marR="0" lvl="0" indent="0" algn="l" defTabSz="914400" rtl="0" eaLnBrk="1" fontAlgn="base" latinLnBrk="0" hangingPunct="1">
              <a:lnSpc>
                <a:spcPct val="100000"/>
              </a:lnSpc>
              <a:spcBef>
                <a:spcPts val="1200"/>
              </a:spcBef>
              <a:spcAft>
                <a:spcPts val="1200"/>
              </a:spcAft>
              <a:buClrTx/>
              <a:buSzTx/>
              <a:buFontTx/>
              <a:buNone/>
              <a:tabLst>
                <a:tab pos="401638" algn="l"/>
              </a:tabLst>
              <a:defRPr/>
            </a:pPr>
            <a:r>
              <a:rPr kumimoji="0" lang="en-US" sz="2800" b="1" i="0" u="none" strike="noStrike" kern="1200" cap="none" spc="0" normalizeH="0" baseline="0" noProof="0" dirty="0">
                <a:ln>
                  <a:noFill/>
                </a:ln>
                <a:solidFill>
                  <a:schemeClr val="accent4">
                    <a:lumMod val="50000"/>
                  </a:schemeClr>
                </a:solidFill>
                <a:effectLst/>
                <a:uLnTx/>
                <a:uFillTx/>
                <a:latin typeface="Calibri"/>
                <a:ea typeface="+mn-ea"/>
                <a:cs typeface="+mn-cs"/>
              </a:rPr>
              <a:t>Coops breeding coops</a:t>
            </a:r>
          </a:p>
          <a:p>
            <a:pPr marL="0" marR="0" lvl="0" indent="0" algn="l" defTabSz="914400" rtl="0" eaLnBrk="1" fontAlgn="base" latinLnBrk="0" hangingPunct="1">
              <a:lnSpc>
                <a:spcPct val="100000"/>
              </a:lnSpc>
              <a:spcBef>
                <a:spcPct val="0"/>
              </a:spcBef>
              <a:spcAft>
                <a:spcPts val="1200"/>
              </a:spcAft>
              <a:buClrTx/>
              <a:buSzTx/>
              <a:buFontTx/>
              <a:buNone/>
              <a:tabLst>
                <a:tab pos="401638" algn="l"/>
              </a:tabLst>
              <a:defRPr/>
            </a:pPr>
            <a:r>
              <a:rPr kumimoji="0" lang="en-US" sz="2400" b="0" i="0" u="none" strike="noStrike" kern="1200" cap="none" spc="0" normalizeH="0" baseline="0" noProof="0" dirty="0">
                <a:ln>
                  <a:noFill/>
                </a:ln>
                <a:solidFill>
                  <a:schemeClr val="accent4">
                    <a:lumMod val="50000"/>
                  </a:schemeClr>
                </a:solidFill>
                <a:effectLst/>
                <a:uLnTx/>
                <a:uFillTx/>
                <a:latin typeface="Calibri"/>
                <a:ea typeface="+mn-ea"/>
                <a:cs typeface="+mn-cs"/>
              </a:rPr>
              <a:t>6.	An existing cooperative or group of cooperatives incubates a 	new cooperative</a:t>
            </a:r>
          </a:p>
          <a:p>
            <a:pPr marL="0" marR="0" lvl="0" indent="0" algn="l" defTabSz="914400" rtl="0" eaLnBrk="1" fontAlgn="base" latinLnBrk="0" hangingPunct="1">
              <a:lnSpc>
                <a:spcPct val="100000"/>
              </a:lnSpc>
              <a:spcBef>
                <a:spcPct val="0"/>
              </a:spcBef>
              <a:spcAft>
                <a:spcPts val="1200"/>
              </a:spcAft>
              <a:buClrTx/>
              <a:buSzTx/>
              <a:buFontTx/>
              <a:buNone/>
              <a:tabLst>
                <a:tab pos="401638" algn="l"/>
              </a:tabLst>
              <a:defRPr/>
            </a:pPr>
            <a:r>
              <a:rPr kumimoji="0" lang="en-US" sz="2400" b="0" i="0" u="none" strike="noStrike" kern="1200" cap="none" spc="0" normalizeH="0" baseline="0" noProof="0" dirty="0">
                <a:ln>
                  <a:noFill/>
                </a:ln>
                <a:solidFill>
                  <a:schemeClr val="accent4">
                    <a:lumMod val="50000"/>
                  </a:schemeClr>
                </a:solidFill>
                <a:effectLst/>
                <a:uLnTx/>
                <a:uFillTx/>
                <a:latin typeface="Calibri"/>
                <a:ea typeface="+mn-ea"/>
                <a:cs typeface="+mn-cs"/>
              </a:rPr>
              <a:t>7. 	An existing cooperative splits into two distinct cooperatives</a:t>
            </a:r>
          </a:p>
        </p:txBody>
      </p:sp>
    </p:spTree>
    <p:extLst>
      <p:ext uri="{BB962C8B-B14F-4D97-AF65-F5344CB8AC3E}">
        <p14:creationId xmlns:p14="http://schemas.microsoft.com/office/powerpoint/2010/main" val="320417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461E64"/>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52400" y="939255"/>
            <a:ext cx="8610600" cy="4785926"/>
          </a:xfrm>
          <a:prstGeom prst="rect">
            <a:avLst/>
          </a:prstGeom>
          <a:solidFill>
            <a:srgbClr val="461E64"/>
          </a:solidFill>
          <a:ln w="41275" cmpd="sng">
            <a:noFill/>
            <a:miter lim="800000"/>
            <a:headEnd/>
            <a:tailEnd/>
          </a:ln>
          <a:effectLst/>
        </p:spPr>
        <p:txBody>
          <a:bodyPr wrap="square" lIns="274320" tIns="137160" rIns="205740" bIns="274320" anchor="ctr">
            <a:spAutoFit/>
          </a:bodyPr>
          <a:lstStyle/>
          <a:p>
            <a:pPr lvl="0">
              <a:spcAft>
                <a:spcPts val="1200"/>
              </a:spcAft>
            </a:pPr>
            <a:r>
              <a:rPr lang="en-US" sz="2800" b="1" dirty="0">
                <a:solidFill>
                  <a:schemeClr val="bg1"/>
                </a:solidFill>
                <a:latin typeface="+mn-lt"/>
              </a:rPr>
              <a:t>Incubated startups</a:t>
            </a:r>
          </a:p>
          <a:p>
            <a:pPr lvl="0">
              <a:spcAft>
                <a:spcPts val="1200"/>
              </a:spcAft>
              <a:tabLst>
                <a:tab pos="401638" algn="l"/>
              </a:tabLst>
            </a:pPr>
            <a:r>
              <a:rPr lang="en-US" sz="2400" dirty="0">
                <a:solidFill>
                  <a:schemeClr val="bg1"/>
                </a:solidFill>
                <a:latin typeface="+mn-lt"/>
              </a:rPr>
              <a:t>4. 	Cooperatives are incubated (and perhaps subsidized) by the 	state or NGOs</a:t>
            </a:r>
          </a:p>
          <a:p>
            <a:pPr marL="457200" lvl="0" indent="-457200">
              <a:spcAft>
                <a:spcPts val="1200"/>
              </a:spcAft>
              <a:buAutoNum type="arabicPeriod" startAt="5"/>
              <a:tabLst>
                <a:tab pos="401638" algn="l"/>
              </a:tabLst>
            </a:pPr>
            <a:r>
              <a:rPr lang="en-US" sz="2400" dirty="0">
                <a:solidFill>
                  <a:schemeClr val="bg1"/>
                </a:solidFill>
                <a:latin typeface="+mn-lt"/>
              </a:rPr>
              <a:t>Labor union incubation of cooperatives: the incipient 	“union-CO-OP model” in the United States</a:t>
            </a:r>
          </a:p>
          <a:p>
            <a:pPr lvl="0">
              <a:spcBef>
                <a:spcPts val="1200"/>
              </a:spcBef>
              <a:spcAft>
                <a:spcPts val="1200"/>
              </a:spcAft>
              <a:tabLst>
                <a:tab pos="401638" algn="l"/>
              </a:tabLst>
            </a:pPr>
            <a:r>
              <a:rPr lang="en-US" sz="2800" b="1" dirty="0">
                <a:solidFill>
                  <a:schemeClr val="accent4">
                    <a:lumMod val="50000"/>
                  </a:schemeClr>
                </a:solidFill>
                <a:latin typeface="+mn-lt"/>
              </a:rPr>
              <a:t>Coops breeding coops</a:t>
            </a:r>
          </a:p>
          <a:p>
            <a:pPr lvl="0">
              <a:spcAft>
                <a:spcPts val="1200"/>
              </a:spcAft>
              <a:tabLst>
                <a:tab pos="401638" algn="l"/>
              </a:tabLst>
            </a:pPr>
            <a:r>
              <a:rPr lang="en-US" sz="2400" dirty="0">
                <a:solidFill>
                  <a:schemeClr val="accent4">
                    <a:lumMod val="50000"/>
                  </a:schemeClr>
                </a:solidFill>
                <a:latin typeface="+mn-lt"/>
              </a:rPr>
              <a:t>6.	An existing cooperative or group of cooperatives incubates a 	new cooperative</a:t>
            </a:r>
          </a:p>
          <a:p>
            <a:pPr lvl="0">
              <a:spcAft>
                <a:spcPts val="1200"/>
              </a:spcAft>
              <a:tabLst>
                <a:tab pos="401638" algn="l"/>
              </a:tabLst>
            </a:pPr>
            <a:r>
              <a:rPr lang="en-US" sz="2400" dirty="0">
                <a:solidFill>
                  <a:schemeClr val="accent4">
                    <a:lumMod val="50000"/>
                  </a:schemeClr>
                </a:solidFill>
                <a:latin typeface="+mn-lt"/>
              </a:rPr>
              <a:t>7. 	An existing cooperative splits into two distinct cooperatives</a:t>
            </a:r>
          </a:p>
        </p:txBody>
      </p:sp>
    </p:spTree>
    <p:extLst>
      <p:ext uri="{BB962C8B-B14F-4D97-AF65-F5344CB8AC3E}">
        <p14:creationId xmlns:p14="http://schemas.microsoft.com/office/powerpoint/2010/main" val="22092042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461E64"/>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52400" y="939255"/>
            <a:ext cx="8610600" cy="4785926"/>
          </a:xfrm>
          <a:prstGeom prst="rect">
            <a:avLst/>
          </a:prstGeom>
          <a:solidFill>
            <a:srgbClr val="461E64"/>
          </a:solidFill>
          <a:ln w="41275" cmpd="sng">
            <a:noFill/>
            <a:miter lim="800000"/>
            <a:headEnd/>
            <a:tailEnd/>
          </a:ln>
          <a:effectLst/>
        </p:spPr>
        <p:txBody>
          <a:bodyPr wrap="square" lIns="274320" tIns="137160" rIns="205740" bIns="274320" anchor="ctr">
            <a:spAutoFit/>
          </a:bodyPr>
          <a:lstStyle/>
          <a:p>
            <a:pPr marL="0" marR="0" lvl="0" indent="0" algn="l" defTabSz="914400" rtl="0" eaLnBrk="1" fontAlgn="base" latinLnBrk="0" hangingPunct="1">
              <a:lnSpc>
                <a:spcPct val="100000"/>
              </a:lnSpc>
              <a:spcBef>
                <a:spcPct val="0"/>
              </a:spcBef>
              <a:spcAft>
                <a:spcPts val="120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Calibri"/>
                <a:ea typeface="+mn-ea"/>
                <a:cs typeface="+mn-cs"/>
              </a:rPr>
              <a:t>Incubated startups</a:t>
            </a:r>
          </a:p>
          <a:p>
            <a:pPr marL="0" marR="0" lvl="0" indent="0" algn="l" defTabSz="914400" rtl="0" eaLnBrk="1" fontAlgn="base" latinLnBrk="0" hangingPunct="1">
              <a:lnSpc>
                <a:spcPct val="100000"/>
              </a:lnSpc>
              <a:spcBef>
                <a:spcPct val="0"/>
              </a:spcBef>
              <a:spcAft>
                <a:spcPts val="1200"/>
              </a:spcAft>
              <a:buClrTx/>
              <a:buSzTx/>
              <a:buFontTx/>
              <a:buNone/>
              <a:tabLst>
                <a:tab pos="401638" algn="l"/>
              </a:tabLst>
              <a:defRPr/>
            </a:pPr>
            <a:r>
              <a:rPr kumimoji="0" lang="en-US" sz="2400" b="0" i="0" u="none" strike="noStrike" kern="1200" cap="none" spc="0" normalizeH="0" baseline="0" noProof="0" dirty="0">
                <a:ln>
                  <a:noFill/>
                </a:ln>
                <a:solidFill>
                  <a:prstClr val="white"/>
                </a:solidFill>
                <a:effectLst/>
                <a:uLnTx/>
                <a:uFillTx/>
                <a:latin typeface="Calibri"/>
                <a:ea typeface="+mn-ea"/>
                <a:cs typeface="+mn-cs"/>
              </a:rPr>
              <a:t>4. 	Cooperatives are incubated (and perhaps subsidized) by the 	state or NGOs</a:t>
            </a:r>
          </a:p>
          <a:p>
            <a:pPr marL="457200" marR="0" lvl="0" indent="-457200" algn="l" defTabSz="914400" rtl="0" eaLnBrk="1" fontAlgn="base" latinLnBrk="0" hangingPunct="1">
              <a:lnSpc>
                <a:spcPct val="100000"/>
              </a:lnSpc>
              <a:spcBef>
                <a:spcPct val="0"/>
              </a:spcBef>
              <a:spcAft>
                <a:spcPts val="1200"/>
              </a:spcAft>
              <a:buClrTx/>
              <a:buSzTx/>
              <a:buFontTx/>
              <a:buAutoNum type="arabicPeriod" startAt="5"/>
              <a:tabLst>
                <a:tab pos="401638" algn="l"/>
              </a:tabLst>
              <a:defRPr/>
            </a:pPr>
            <a:r>
              <a:rPr kumimoji="0" lang="en-US" sz="2400" b="0" i="0" u="none" strike="noStrike" kern="1200" cap="none" spc="0" normalizeH="0" baseline="0" noProof="0" dirty="0">
                <a:ln>
                  <a:noFill/>
                </a:ln>
                <a:solidFill>
                  <a:prstClr val="white"/>
                </a:solidFill>
                <a:effectLst/>
                <a:uLnTx/>
                <a:uFillTx/>
                <a:latin typeface="Calibri"/>
                <a:ea typeface="+mn-ea"/>
                <a:cs typeface="+mn-cs"/>
              </a:rPr>
              <a:t>Labor union incubation of cooperatives: the incipient 	“union-CO-OP model” in the United States</a:t>
            </a:r>
          </a:p>
          <a:p>
            <a:pPr marL="0" marR="0" lvl="0" indent="0" algn="l" defTabSz="914400" rtl="0" eaLnBrk="1" fontAlgn="base" latinLnBrk="0" hangingPunct="1">
              <a:lnSpc>
                <a:spcPct val="100000"/>
              </a:lnSpc>
              <a:spcBef>
                <a:spcPts val="1200"/>
              </a:spcBef>
              <a:spcAft>
                <a:spcPts val="1200"/>
              </a:spcAft>
              <a:buClrTx/>
              <a:buSzTx/>
              <a:buFontTx/>
              <a:buNone/>
              <a:tabLst>
                <a:tab pos="401638" algn="l"/>
              </a:tabLst>
              <a:defRPr/>
            </a:pPr>
            <a:r>
              <a:rPr kumimoji="0" lang="en-US" sz="2800" b="1" i="0" u="none" strike="noStrike" kern="1200" cap="none" spc="0" normalizeH="0" baseline="0" noProof="0" dirty="0">
                <a:ln>
                  <a:noFill/>
                </a:ln>
                <a:solidFill>
                  <a:prstClr val="white"/>
                </a:solidFill>
                <a:effectLst/>
                <a:uLnTx/>
                <a:uFillTx/>
                <a:latin typeface="Calibri"/>
                <a:ea typeface="+mn-ea"/>
                <a:cs typeface="+mn-cs"/>
              </a:rPr>
              <a:t>Coops breeding coops</a:t>
            </a:r>
          </a:p>
          <a:p>
            <a:pPr marL="0" marR="0" lvl="0" indent="0" algn="l" defTabSz="914400" rtl="0" eaLnBrk="1" fontAlgn="base" latinLnBrk="0" hangingPunct="1">
              <a:lnSpc>
                <a:spcPct val="100000"/>
              </a:lnSpc>
              <a:spcBef>
                <a:spcPct val="0"/>
              </a:spcBef>
              <a:spcAft>
                <a:spcPts val="1200"/>
              </a:spcAft>
              <a:buClrTx/>
              <a:buSzTx/>
              <a:buFontTx/>
              <a:buNone/>
              <a:tabLst>
                <a:tab pos="401638" algn="l"/>
              </a:tabLst>
              <a:defRPr/>
            </a:pPr>
            <a:r>
              <a:rPr kumimoji="0" lang="en-US" sz="2400" b="0" i="0" u="none" strike="noStrike" kern="1200" cap="none" spc="0" normalizeH="0" baseline="0" noProof="0" dirty="0">
                <a:ln>
                  <a:noFill/>
                </a:ln>
                <a:solidFill>
                  <a:prstClr val="white"/>
                </a:solidFill>
                <a:effectLst/>
                <a:uLnTx/>
                <a:uFillTx/>
                <a:latin typeface="Calibri"/>
                <a:ea typeface="+mn-ea"/>
                <a:cs typeface="+mn-cs"/>
              </a:rPr>
              <a:t>6.	An existing cooperative or group of cooperatives incubates a 	new cooperative</a:t>
            </a:r>
          </a:p>
          <a:p>
            <a:pPr marL="0" marR="0" lvl="0" indent="0" algn="l" defTabSz="914400" rtl="0" eaLnBrk="1" fontAlgn="base" latinLnBrk="0" hangingPunct="1">
              <a:lnSpc>
                <a:spcPct val="100000"/>
              </a:lnSpc>
              <a:spcBef>
                <a:spcPct val="0"/>
              </a:spcBef>
              <a:spcAft>
                <a:spcPts val="1200"/>
              </a:spcAft>
              <a:buClrTx/>
              <a:buSzTx/>
              <a:buFontTx/>
              <a:buNone/>
              <a:tabLst>
                <a:tab pos="401638" algn="l"/>
              </a:tabLst>
              <a:defRPr/>
            </a:pPr>
            <a:r>
              <a:rPr kumimoji="0" lang="en-US" sz="2400" b="0" i="0" u="none" strike="noStrike" kern="1200" cap="none" spc="0" normalizeH="0" baseline="0" noProof="0" dirty="0">
                <a:ln>
                  <a:noFill/>
                </a:ln>
                <a:solidFill>
                  <a:schemeClr val="accent4">
                    <a:lumMod val="50000"/>
                  </a:schemeClr>
                </a:solidFill>
                <a:effectLst/>
                <a:uLnTx/>
                <a:uFillTx/>
                <a:latin typeface="Calibri"/>
                <a:ea typeface="+mn-ea"/>
                <a:cs typeface="+mn-cs"/>
              </a:rPr>
              <a:t>7. </a:t>
            </a:r>
            <a:r>
              <a:rPr kumimoji="0" lang="en-US" sz="2400" b="0" i="0" u="none" strike="noStrike" kern="1200" cap="none" spc="0" normalizeH="0" baseline="0" noProof="0" dirty="0">
                <a:ln>
                  <a:noFill/>
                </a:ln>
                <a:solidFill>
                  <a:prstClr val="white"/>
                </a:solidFill>
                <a:effectLst/>
                <a:uLnTx/>
                <a:uFillTx/>
                <a:latin typeface="Calibri"/>
                <a:ea typeface="+mn-ea"/>
                <a:cs typeface="+mn-cs"/>
              </a:rPr>
              <a:t>	</a:t>
            </a:r>
            <a:r>
              <a:rPr kumimoji="0" lang="en-US" sz="2400" b="0" i="0" u="none" strike="noStrike" kern="1200" cap="none" spc="0" normalizeH="0" baseline="0" noProof="0" dirty="0">
                <a:ln>
                  <a:noFill/>
                </a:ln>
                <a:solidFill>
                  <a:schemeClr val="accent4">
                    <a:lumMod val="50000"/>
                  </a:schemeClr>
                </a:solidFill>
                <a:effectLst/>
                <a:uLnTx/>
                <a:uFillTx/>
                <a:latin typeface="Calibri"/>
                <a:ea typeface="+mn-ea"/>
                <a:cs typeface="+mn-cs"/>
              </a:rPr>
              <a:t>An existing cooperative splits into two distinct cooperatives</a:t>
            </a:r>
          </a:p>
        </p:txBody>
      </p:sp>
    </p:spTree>
    <p:extLst>
      <p:ext uri="{BB962C8B-B14F-4D97-AF65-F5344CB8AC3E}">
        <p14:creationId xmlns:p14="http://schemas.microsoft.com/office/powerpoint/2010/main" val="27265299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461E64"/>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52400" y="939255"/>
            <a:ext cx="8610600" cy="4785926"/>
          </a:xfrm>
          <a:prstGeom prst="rect">
            <a:avLst/>
          </a:prstGeom>
          <a:solidFill>
            <a:srgbClr val="461E64"/>
          </a:solidFill>
          <a:ln w="41275" cmpd="sng">
            <a:noFill/>
            <a:miter lim="800000"/>
            <a:headEnd/>
            <a:tailEnd/>
          </a:ln>
          <a:effectLst/>
        </p:spPr>
        <p:txBody>
          <a:bodyPr wrap="square" lIns="274320" tIns="137160" rIns="205740" bIns="274320" anchor="ctr">
            <a:spAutoFit/>
          </a:bodyPr>
          <a:lstStyle/>
          <a:p>
            <a:pPr marL="0" marR="0" lvl="0" indent="0" algn="l" defTabSz="914400" rtl="0" eaLnBrk="1" fontAlgn="base" latinLnBrk="0" hangingPunct="1">
              <a:lnSpc>
                <a:spcPct val="100000"/>
              </a:lnSpc>
              <a:spcBef>
                <a:spcPct val="0"/>
              </a:spcBef>
              <a:spcAft>
                <a:spcPts val="120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Calibri"/>
                <a:ea typeface="+mn-ea"/>
                <a:cs typeface="+mn-cs"/>
              </a:rPr>
              <a:t>Incubated startups</a:t>
            </a:r>
          </a:p>
          <a:p>
            <a:pPr marL="0" marR="0" lvl="0" indent="0" algn="l" defTabSz="914400" rtl="0" eaLnBrk="1" fontAlgn="base" latinLnBrk="0" hangingPunct="1">
              <a:lnSpc>
                <a:spcPct val="100000"/>
              </a:lnSpc>
              <a:spcBef>
                <a:spcPct val="0"/>
              </a:spcBef>
              <a:spcAft>
                <a:spcPts val="1200"/>
              </a:spcAft>
              <a:buClrTx/>
              <a:buSzTx/>
              <a:buFontTx/>
              <a:buNone/>
              <a:tabLst>
                <a:tab pos="401638" algn="l"/>
              </a:tabLst>
              <a:defRPr/>
            </a:pPr>
            <a:r>
              <a:rPr kumimoji="0" lang="en-US" sz="2400" b="0" i="0" u="none" strike="noStrike" kern="1200" cap="none" spc="0" normalizeH="0" baseline="0" noProof="0" dirty="0">
                <a:ln>
                  <a:noFill/>
                </a:ln>
                <a:solidFill>
                  <a:prstClr val="white"/>
                </a:solidFill>
                <a:effectLst/>
                <a:uLnTx/>
                <a:uFillTx/>
                <a:latin typeface="Calibri"/>
                <a:ea typeface="+mn-ea"/>
                <a:cs typeface="+mn-cs"/>
              </a:rPr>
              <a:t>4. 	Cooperatives are incubated (and perhaps subsidized) by the 	state or NGOs</a:t>
            </a:r>
          </a:p>
          <a:p>
            <a:pPr marL="457200" marR="0" lvl="0" indent="-457200" algn="l" defTabSz="914400" rtl="0" eaLnBrk="1" fontAlgn="base" latinLnBrk="0" hangingPunct="1">
              <a:lnSpc>
                <a:spcPct val="100000"/>
              </a:lnSpc>
              <a:spcBef>
                <a:spcPct val="0"/>
              </a:spcBef>
              <a:spcAft>
                <a:spcPts val="1200"/>
              </a:spcAft>
              <a:buClrTx/>
              <a:buSzTx/>
              <a:buFontTx/>
              <a:buAutoNum type="arabicPeriod" startAt="5"/>
              <a:tabLst>
                <a:tab pos="401638" algn="l"/>
              </a:tabLst>
              <a:defRPr/>
            </a:pPr>
            <a:r>
              <a:rPr kumimoji="0" lang="en-US" sz="2400" b="0" i="0" u="none" strike="noStrike" kern="1200" cap="none" spc="0" normalizeH="0" baseline="0" noProof="0" dirty="0">
                <a:ln>
                  <a:noFill/>
                </a:ln>
                <a:solidFill>
                  <a:prstClr val="white"/>
                </a:solidFill>
                <a:effectLst/>
                <a:uLnTx/>
                <a:uFillTx/>
                <a:latin typeface="Calibri"/>
                <a:ea typeface="+mn-ea"/>
                <a:cs typeface="+mn-cs"/>
              </a:rPr>
              <a:t>Labor union incubation of cooperatives: the incipient 	“union-CO-OP model” in the United States</a:t>
            </a:r>
          </a:p>
          <a:p>
            <a:pPr marL="0" marR="0" lvl="0" indent="0" algn="l" defTabSz="914400" rtl="0" eaLnBrk="1" fontAlgn="base" latinLnBrk="0" hangingPunct="1">
              <a:lnSpc>
                <a:spcPct val="100000"/>
              </a:lnSpc>
              <a:spcBef>
                <a:spcPts val="1200"/>
              </a:spcBef>
              <a:spcAft>
                <a:spcPts val="1200"/>
              </a:spcAft>
              <a:buClrTx/>
              <a:buSzTx/>
              <a:buFontTx/>
              <a:buNone/>
              <a:tabLst>
                <a:tab pos="401638" algn="l"/>
              </a:tabLst>
              <a:defRPr/>
            </a:pPr>
            <a:r>
              <a:rPr kumimoji="0" lang="en-US" sz="2800" b="1" i="0" u="none" strike="noStrike" kern="1200" cap="none" spc="0" normalizeH="0" baseline="0" noProof="0" dirty="0">
                <a:ln>
                  <a:noFill/>
                </a:ln>
                <a:solidFill>
                  <a:prstClr val="white"/>
                </a:solidFill>
                <a:effectLst/>
                <a:uLnTx/>
                <a:uFillTx/>
                <a:latin typeface="Calibri"/>
                <a:ea typeface="+mn-ea"/>
                <a:cs typeface="+mn-cs"/>
              </a:rPr>
              <a:t>Coops breeding coops</a:t>
            </a:r>
          </a:p>
          <a:p>
            <a:pPr marL="0" marR="0" lvl="0" indent="0" algn="l" defTabSz="914400" rtl="0" eaLnBrk="1" fontAlgn="base" latinLnBrk="0" hangingPunct="1">
              <a:lnSpc>
                <a:spcPct val="100000"/>
              </a:lnSpc>
              <a:spcBef>
                <a:spcPct val="0"/>
              </a:spcBef>
              <a:spcAft>
                <a:spcPts val="1200"/>
              </a:spcAft>
              <a:buClrTx/>
              <a:buSzTx/>
              <a:buFontTx/>
              <a:buNone/>
              <a:tabLst>
                <a:tab pos="401638" algn="l"/>
              </a:tabLst>
              <a:defRPr/>
            </a:pPr>
            <a:r>
              <a:rPr kumimoji="0" lang="en-US" sz="2400" b="0" i="0" u="none" strike="noStrike" kern="1200" cap="none" spc="0" normalizeH="0" baseline="0" noProof="0" dirty="0">
                <a:ln>
                  <a:noFill/>
                </a:ln>
                <a:solidFill>
                  <a:prstClr val="white"/>
                </a:solidFill>
                <a:effectLst/>
                <a:uLnTx/>
                <a:uFillTx/>
                <a:latin typeface="Calibri"/>
                <a:ea typeface="+mn-ea"/>
                <a:cs typeface="+mn-cs"/>
              </a:rPr>
              <a:t>6.	An existing cooperative or group of cooperatives incubates a 	new cooperative</a:t>
            </a:r>
          </a:p>
          <a:p>
            <a:pPr marL="0" marR="0" lvl="0" indent="0" algn="l" defTabSz="914400" rtl="0" eaLnBrk="1" fontAlgn="base" latinLnBrk="0" hangingPunct="1">
              <a:lnSpc>
                <a:spcPct val="100000"/>
              </a:lnSpc>
              <a:spcBef>
                <a:spcPct val="0"/>
              </a:spcBef>
              <a:spcAft>
                <a:spcPts val="1200"/>
              </a:spcAft>
              <a:buClrTx/>
              <a:buSzTx/>
              <a:buFontTx/>
              <a:buNone/>
              <a:tabLst>
                <a:tab pos="401638" algn="l"/>
              </a:tabLst>
              <a:defRPr/>
            </a:pPr>
            <a:r>
              <a:rPr kumimoji="0" lang="en-US" sz="2400" b="0" i="0" u="none" strike="noStrike" kern="1200" cap="none" spc="0" normalizeH="0" baseline="0" noProof="0" dirty="0">
                <a:ln>
                  <a:noFill/>
                </a:ln>
                <a:solidFill>
                  <a:prstClr val="white"/>
                </a:solidFill>
                <a:effectLst/>
                <a:uLnTx/>
                <a:uFillTx/>
                <a:latin typeface="Calibri"/>
                <a:ea typeface="+mn-ea"/>
                <a:cs typeface="+mn-cs"/>
              </a:rPr>
              <a:t>7. 	An existing cooperative splits into two distinct cooperatives</a:t>
            </a:r>
          </a:p>
        </p:txBody>
      </p:sp>
    </p:spTree>
    <p:extLst>
      <p:ext uri="{BB962C8B-B14F-4D97-AF65-F5344CB8AC3E}">
        <p14:creationId xmlns:p14="http://schemas.microsoft.com/office/powerpoint/2010/main" val="12986952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461E64"/>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52400" y="182434"/>
            <a:ext cx="8991600" cy="6509474"/>
          </a:xfrm>
          <a:prstGeom prst="rect">
            <a:avLst/>
          </a:prstGeom>
          <a:solidFill>
            <a:srgbClr val="461E64"/>
          </a:solidFill>
          <a:ln w="41275" cmpd="sng">
            <a:noFill/>
            <a:miter lim="800000"/>
            <a:headEnd/>
            <a:tailEnd/>
          </a:ln>
          <a:effectLst/>
        </p:spPr>
        <p:txBody>
          <a:bodyPr wrap="square" lIns="274320" tIns="137160" rIns="205740" bIns="274320" anchor="ctr">
            <a:spAutoFit/>
          </a:bodyPr>
          <a:lstStyle/>
          <a:p>
            <a:pPr lvl="0">
              <a:spcAft>
                <a:spcPts val="1200"/>
              </a:spcAft>
              <a:tabLst>
                <a:tab pos="628650" algn="l"/>
              </a:tabLst>
              <a:defRPr/>
            </a:pPr>
            <a:r>
              <a:rPr lang="en-US" sz="2800" b="1" dirty="0">
                <a:solidFill>
                  <a:schemeClr val="bg1"/>
                </a:solidFill>
                <a:latin typeface="Calibri"/>
              </a:rPr>
              <a:t>Conversions</a:t>
            </a:r>
          </a:p>
          <a:p>
            <a:pPr marL="512763" lvl="0" indent="-512763">
              <a:spcAft>
                <a:spcPts val="1200"/>
              </a:spcAft>
              <a:defRPr/>
            </a:pPr>
            <a:r>
              <a:rPr lang="en-US" sz="2200" dirty="0">
                <a:solidFill>
                  <a:schemeClr val="bg1"/>
                </a:solidFill>
                <a:latin typeface="Calibri"/>
              </a:rPr>
              <a:t>8.	Conversion of partnerships or small private firms into cooperatives</a:t>
            </a:r>
            <a:endParaRPr lang="en-US" sz="2200" dirty="0">
              <a:solidFill>
                <a:schemeClr val="accent4">
                  <a:lumMod val="50000"/>
                </a:schemeClr>
              </a:solidFill>
              <a:latin typeface="Calibri"/>
            </a:endParaRPr>
          </a:p>
          <a:p>
            <a:pPr marL="512763" lvl="0" indent="-512763">
              <a:spcAft>
                <a:spcPts val="1200"/>
              </a:spcAft>
              <a:defRPr/>
            </a:pPr>
            <a:r>
              <a:rPr lang="en-US" sz="2200" dirty="0">
                <a:solidFill>
                  <a:schemeClr val="accent4">
                    <a:lumMod val="50000"/>
                  </a:schemeClr>
                </a:solidFill>
                <a:latin typeface="Calibri"/>
              </a:rPr>
              <a:t>9.	Conversions of privately-owned firms into worker cooperatives in the context of worker-buyouts when the owners retire (ownership succession conversions).</a:t>
            </a:r>
          </a:p>
          <a:p>
            <a:pPr marL="512763" lvl="0" indent="-512763">
              <a:spcAft>
                <a:spcPts val="1200"/>
              </a:spcAft>
              <a:defRPr/>
            </a:pPr>
            <a:r>
              <a:rPr lang="en-US" sz="2200" dirty="0">
                <a:solidFill>
                  <a:schemeClr val="accent4">
                    <a:lumMod val="50000"/>
                  </a:schemeClr>
                </a:solidFill>
                <a:latin typeface="Calibri"/>
              </a:rPr>
              <a:t>10.	The gradual increase in employee ownership through an ESOP (Employee Stock Ownership Plan) and then, eventually, the introduction of democratic governance and conversion to a more cooperative form.</a:t>
            </a:r>
          </a:p>
          <a:p>
            <a:pPr marL="512763" lvl="0" indent="-512763">
              <a:spcAft>
                <a:spcPts val="1200"/>
              </a:spcAft>
              <a:defRPr/>
            </a:pPr>
            <a:r>
              <a:rPr lang="en-US" sz="2200" dirty="0">
                <a:solidFill>
                  <a:schemeClr val="accent4">
                    <a:lumMod val="50000"/>
                  </a:schemeClr>
                </a:solidFill>
                <a:latin typeface="Calibri"/>
              </a:rPr>
              <a:t>11.	The seizure of bankrupt firms by workers – empresas recuperadas – and running them as de facto cooperatives </a:t>
            </a:r>
          </a:p>
          <a:p>
            <a:pPr marL="512763" lvl="0" indent="-512763">
              <a:spcAft>
                <a:spcPts val="1200"/>
              </a:spcAft>
              <a:defRPr/>
            </a:pPr>
            <a:r>
              <a:rPr lang="en-US" sz="2200" dirty="0">
                <a:solidFill>
                  <a:schemeClr val="accent4">
                    <a:lumMod val="50000"/>
                  </a:schemeClr>
                </a:solidFill>
                <a:latin typeface="Calibri"/>
              </a:rPr>
              <a:t>12.	Worker takeover of bankrupt firm leading to state ownership + leasing to worker self-managed cooperative.</a:t>
            </a:r>
          </a:p>
          <a:p>
            <a:pPr marL="512763" lvl="0" indent="-512763">
              <a:spcAft>
                <a:spcPts val="1200"/>
              </a:spcAft>
              <a:defRPr/>
            </a:pPr>
            <a:r>
              <a:rPr lang="en-US" sz="2200" dirty="0">
                <a:solidFill>
                  <a:schemeClr val="accent4">
                    <a:lumMod val="50000"/>
                  </a:schemeClr>
                </a:solidFill>
                <a:latin typeface="Calibri"/>
              </a:rPr>
              <a:t>13.	Worker buyouts of bankrupt firms with state subsidizes for transitional conversion to worker-owned cooperative.</a:t>
            </a:r>
            <a:endParaRPr kumimoji="0" lang="en-US" sz="2200" b="0" i="0" u="none" strike="noStrike" kern="1200" cap="none" spc="0" normalizeH="0" baseline="0" noProof="0" dirty="0">
              <a:ln>
                <a:noFill/>
              </a:ln>
              <a:solidFill>
                <a:schemeClr val="accent4">
                  <a:lumMod val="50000"/>
                </a:schemeClr>
              </a:solidFill>
              <a:effectLst/>
              <a:uLnTx/>
              <a:uFillTx/>
              <a:latin typeface="Calibri"/>
            </a:endParaRPr>
          </a:p>
        </p:txBody>
      </p:sp>
    </p:spTree>
    <p:extLst>
      <p:ext uri="{BB962C8B-B14F-4D97-AF65-F5344CB8AC3E}">
        <p14:creationId xmlns:p14="http://schemas.microsoft.com/office/powerpoint/2010/main" val="4096423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461E64"/>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52400" y="182434"/>
            <a:ext cx="8991600" cy="6509474"/>
          </a:xfrm>
          <a:prstGeom prst="rect">
            <a:avLst/>
          </a:prstGeom>
          <a:solidFill>
            <a:srgbClr val="461E64"/>
          </a:solidFill>
          <a:ln w="41275" cmpd="sng">
            <a:noFill/>
            <a:miter lim="800000"/>
            <a:headEnd/>
            <a:tailEnd/>
          </a:ln>
          <a:effectLst/>
        </p:spPr>
        <p:txBody>
          <a:bodyPr wrap="square" lIns="274320" tIns="137160" rIns="205740" bIns="274320" anchor="ctr">
            <a:spAutoFit/>
          </a:bodyPr>
          <a:lstStyle/>
          <a:p>
            <a:pPr marL="0" marR="0" lvl="0" indent="0" algn="l" defTabSz="914400" rtl="0" eaLnBrk="1" fontAlgn="base" latinLnBrk="0" hangingPunct="1">
              <a:lnSpc>
                <a:spcPct val="100000"/>
              </a:lnSpc>
              <a:spcBef>
                <a:spcPct val="0"/>
              </a:spcBef>
              <a:spcAft>
                <a:spcPts val="1200"/>
              </a:spcAft>
              <a:buClrTx/>
              <a:buSzTx/>
              <a:buFontTx/>
              <a:buNone/>
              <a:tabLst>
                <a:tab pos="628650" algn="l"/>
              </a:tabLst>
              <a:defRPr/>
            </a:pPr>
            <a:r>
              <a:rPr kumimoji="0" lang="en-US" sz="2800" b="1" i="0" u="none" strike="noStrike" kern="1200" cap="none" spc="0" normalizeH="0" baseline="0" noProof="0" dirty="0">
                <a:ln>
                  <a:noFill/>
                </a:ln>
                <a:solidFill>
                  <a:prstClr val="white"/>
                </a:solidFill>
                <a:effectLst/>
                <a:uLnTx/>
                <a:uFillTx/>
                <a:latin typeface="Calibri"/>
                <a:ea typeface="+mn-ea"/>
                <a:cs typeface="+mn-cs"/>
              </a:rPr>
              <a:t>Conversions</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8.	Conversion of partnerships or small private firms into cooperatives</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9.	Conversions of privately-owned firms into worker cooperatives in the context of worker-buyouts when the owners retire (ownership succession conversions).</a:t>
            </a:r>
            <a:endParaRPr kumimoji="0" lang="en-US" sz="2200" b="0" i="0" u="none" strike="noStrike" kern="1200" cap="none" spc="0" normalizeH="0" baseline="0" noProof="0" dirty="0">
              <a:ln>
                <a:noFill/>
              </a:ln>
              <a:solidFill>
                <a:schemeClr val="accent4">
                  <a:lumMod val="50000"/>
                </a:schemeClr>
              </a:solidFill>
              <a:effectLst/>
              <a:uLnTx/>
              <a:uFillTx/>
              <a:latin typeface="Calibri"/>
              <a:ea typeface="+mn-ea"/>
              <a:cs typeface="+mn-cs"/>
            </a:endParaRP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schemeClr val="accent4">
                    <a:lumMod val="50000"/>
                  </a:schemeClr>
                </a:solidFill>
                <a:effectLst/>
                <a:uLnTx/>
                <a:uFillTx/>
                <a:latin typeface="Calibri"/>
                <a:ea typeface="+mn-ea"/>
                <a:cs typeface="+mn-cs"/>
              </a:rPr>
              <a:t>10.	The gradual increase in employee ownership through an ESOP (Employee Stock Ownership Plan) and then, eventually, the introduction of democratic governance and conversion to a more cooperative form.</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schemeClr val="accent4">
                    <a:lumMod val="50000"/>
                  </a:schemeClr>
                </a:solidFill>
                <a:effectLst/>
                <a:uLnTx/>
                <a:uFillTx/>
                <a:latin typeface="Calibri"/>
                <a:ea typeface="+mn-ea"/>
                <a:cs typeface="+mn-cs"/>
              </a:rPr>
              <a:t>11.	The seizure of bankrupt firms by workers – empresas recuperadas – and running them as de facto cooperatives </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schemeClr val="accent4">
                    <a:lumMod val="50000"/>
                  </a:schemeClr>
                </a:solidFill>
                <a:effectLst/>
                <a:uLnTx/>
                <a:uFillTx/>
                <a:latin typeface="Calibri"/>
                <a:ea typeface="+mn-ea"/>
                <a:cs typeface="+mn-cs"/>
              </a:rPr>
              <a:t>12.	Worker takeover of bankrupt firm leading to state ownership + leasing to worker self-managed cooperative.</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schemeClr val="accent4">
                    <a:lumMod val="50000"/>
                  </a:schemeClr>
                </a:solidFill>
                <a:effectLst/>
                <a:uLnTx/>
                <a:uFillTx/>
                <a:latin typeface="Calibri"/>
                <a:ea typeface="+mn-ea"/>
                <a:cs typeface="+mn-cs"/>
              </a:rPr>
              <a:t>13.	Worker buyouts of bankrupt firms with state subsidizes for transitional conversion to worker-owned cooperative.</a:t>
            </a:r>
          </a:p>
        </p:txBody>
      </p:sp>
    </p:spTree>
    <p:extLst>
      <p:ext uri="{BB962C8B-B14F-4D97-AF65-F5344CB8AC3E}">
        <p14:creationId xmlns:p14="http://schemas.microsoft.com/office/powerpoint/2010/main" val="584832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461E64"/>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52400" y="182434"/>
            <a:ext cx="8991600" cy="6509474"/>
          </a:xfrm>
          <a:prstGeom prst="rect">
            <a:avLst/>
          </a:prstGeom>
          <a:solidFill>
            <a:srgbClr val="461E64"/>
          </a:solidFill>
          <a:ln w="41275" cmpd="sng">
            <a:noFill/>
            <a:miter lim="800000"/>
            <a:headEnd/>
            <a:tailEnd/>
          </a:ln>
          <a:effectLst/>
        </p:spPr>
        <p:txBody>
          <a:bodyPr wrap="square" lIns="274320" tIns="137160" rIns="205740" bIns="274320" anchor="ctr">
            <a:spAutoFit/>
          </a:bodyPr>
          <a:lstStyle/>
          <a:p>
            <a:pPr marL="0" marR="0" lvl="0" indent="0" algn="l" defTabSz="914400" rtl="0" eaLnBrk="1" fontAlgn="base" latinLnBrk="0" hangingPunct="1">
              <a:lnSpc>
                <a:spcPct val="100000"/>
              </a:lnSpc>
              <a:spcBef>
                <a:spcPct val="0"/>
              </a:spcBef>
              <a:spcAft>
                <a:spcPts val="1200"/>
              </a:spcAft>
              <a:buClrTx/>
              <a:buSzTx/>
              <a:buFontTx/>
              <a:buNone/>
              <a:tabLst>
                <a:tab pos="628650" algn="l"/>
              </a:tabLst>
              <a:defRPr/>
            </a:pPr>
            <a:r>
              <a:rPr kumimoji="0" lang="en-US" sz="2800" b="1" i="0" u="none" strike="noStrike" kern="1200" cap="none" spc="0" normalizeH="0" baseline="0" noProof="0" dirty="0">
                <a:ln>
                  <a:noFill/>
                </a:ln>
                <a:solidFill>
                  <a:prstClr val="white"/>
                </a:solidFill>
                <a:effectLst/>
                <a:uLnTx/>
                <a:uFillTx/>
                <a:latin typeface="Calibri"/>
                <a:ea typeface="+mn-ea"/>
                <a:cs typeface="+mn-cs"/>
              </a:rPr>
              <a:t>Conversions</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8.	Conversion of partnerships or small private firms into cooperatives</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9.	Conversions of privately-owned firms into worker cooperatives in the context of worker-buyouts when the owners retire (ownership succession conversions).</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10.	The gradual increase in employee ownership through an ESOP (Employee Stock Ownership Plan) and then, eventually, the introduction of democratic governance and conversion to a more cooperative form.</a:t>
            </a:r>
            <a:endParaRPr kumimoji="0" lang="en-US" sz="2200" b="0" i="0" u="none" strike="noStrike" kern="1200" cap="none" spc="0" normalizeH="0" baseline="0" noProof="0" dirty="0">
              <a:ln>
                <a:noFill/>
              </a:ln>
              <a:solidFill>
                <a:schemeClr val="accent4">
                  <a:lumMod val="50000"/>
                </a:schemeClr>
              </a:solidFill>
              <a:effectLst/>
              <a:uLnTx/>
              <a:uFillTx/>
              <a:latin typeface="Calibri"/>
              <a:ea typeface="+mn-ea"/>
              <a:cs typeface="+mn-cs"/>
            </a:endParaRP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schemeClr val="accent4">
                    <a:lumMod val="50000"/>
                  </a:schemeClr>
                </a:solidFill>
                <a:effectLst/>
                <a:uLnTx/>
                <a:uFillTx/>
                <a:latin typeface="Calibri"/>
                <a:ea typeface="+mn-ea"/>
                <a:cs typeface="+mn-cs"/>
              </a:rPr>
              <a:t>11.	The seizure of bankrupt firms by workers – empresas recuperadas – and running them as de facto cooperatives </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schemeClr val="accent4">
                    <a:lumMod val="50000"/>
                  </a:schemeClr>
                </a:solidFill>
                <a:effectLst/>
                <a:uLnTx/>
                <a:uFillTx/>
                <a:latin typeface="Calibri"/>
                <a:ea typeface="+mn-ea"/>
                <a:cs typeface="+mn-cs"/>
              </a:rPr>
              <a:t>12.	Worker takeover of bankrupt firm leading to state ownership + leasing to worker self-managed cooperative.</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schemeClr val="accent4">
                    <a:lumMod val="50000"/>
                  </a:schemeClr>
                </a:solidFill>
                <a:effectLst/>
                <a:uLnTx/>
                <a:uFillTx/>
                <a:latin typeface="Calibri"/>
                <a:ea typeface="+mn-ea"/>
                <a:cs typeface="+mn-cs"/>
              </a:rPr>
              <a:t>13.	Worker buyouts of bankrupt firms with state subsidizes for transitional conversion to worker-owned cooperative.</a:t>
            </a:r>
          </a:p>
        </p:txBody>
      </p:sp>
    </p:spTree>
    <p:extLst>
      <p:ext uri="{BB962C8B-B14F-4D97-AF65-F5344CB8AC3E}">
        <p14:creationId xmlns:p14="http://schemas.microsoft.com/office/powerpoint/2010/main" val="39857813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461E64"/>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52400" y="182434"/>
            <a:ext cx="8991600" cy="6509474"/>
          </a:xfrm>
          <a:prstGeom prst="rect">
            <a:avLst/>
          </a:prstGeom>
          <a:solidFill>
            <a:srgbClr val="461E64"/>
          </a:solidFill>
          <a:ln w="41275" cmpd="sng">
            <a:noFill/>
            <a:miter lim="800000"/>
            <a:headEnd/>
            <a:tailEnd/>
          </a:ln>
          <a:effectLst/>
        </p:spPr>
        <p:txBody>
          <a:bodyPr wrap="square" lIns="274320" tIns="137160" rIns="205740" bIns="274320" anchor="ctr">
            <a:spAutoFit/>
          </a:bodyPr>
          <a:lstStyle/>
          <a:p>
            <a:pPr marL="0" marR="0" lvl="0" indent="0" algn="l" defTabSz="914400" rtl="0" eaLnBrk="1" fontAlgn="base" latinLnBrk="0" hangingPunct="1">
              <a:lnSpc>
                <a:spcPct val="100000"/>
              </a:lnSpc>
              <a:spcBef>
                <a:spcPct val="0"/>
              </a:spcBef>
              <a:spcAft>
                <a:spcPts val="1200"/>
              </a:spcAft>
              <a:buClrTx/>
              <a:buSzTx/>
              <a:buFontTx/>
              <a:buNone/>
              <a:tabLst>
                <a:tab pos="628650" algn="l"/>
              </a:tabLst>
              <a:defRPr/>
            </a:pPr>
            <a:r>
              <a:rPr kumimoji="0" lang="en-US" sz="2800" b="1" i="0" u="none" strike="noStrike" kern="1200" cap="none" spc="0" normalizeH="0" baseline="0" noProof="0" dirty="0">
                <a:ln>
                  <a:noFill/>
                </a:ln>
                <a:solidFill>
                  <a:prstClr val="white"/>
                </a:solidFill>
                <a:effectLst/>
                <a:uLnTx/>
                <a:uFillTx/>
                <a:latin typeface="Calibri"/>
                <a:ea typeface="+mn-ea"/>
                <a:cs typeface="+mn-cs"/>
              </a:rPr>
              <a:t>Conversions</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8.	Conversion of partnerships or small private firms into cooperatives</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9.	Conversions of privately-owned firms into worker cooperatives in the context of worker-buyouts when the owners retire (ownership succession conversions).</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10.	The gradual increase in employee ownership through an ESOP (Employee Stock Ownership Plan) and then, eventually, the introduction of democratic governance and conversion to a more cooperative form.</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11.	The seizure of bankrupt firms by workers – empresas recuperadas – and running them as de facto cooperatives </a:t>
            </a:r>
            <a:endParaRPr kumimoji="0" lang="en-US" sz="2200" b="0" i="0" u="none" strike="noStrike" kern="1200" cap="none" spc="0" normalizeH="0" baseline="0" noProof="0" dirty="0">
              <a:ln>
                <a:noFill/>
              </a:ln>
              <a:solidFill>
                <a:schemeClr val="accent4">
                  <a:lumMod val="50000"/>
                </a:schemeClr>
              </a:solidFill>
              <a:effectLst/>
              <a:uLnTx/>
              <a:uFillTx/>
              <a:latin typeface="Calibri"/>
              <a:ea typeface="+mn-ea"/>
              <a:cs typeface="+mn-cs"/>
            </a:endParaRP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schemeClr val="accent4">
                    <a:lumMod val="50000"/>
                  </a:schemeClr>
                </a:solidFill>
                <a:effectLst/>
                <a:uLnTx/>
                <a:uFillTx/>
                <a:latin typeface="Calibri"/>
                <a:ea typeface="+mn-ea"/>
                <a:cs typeface="+mn-cs"/>
              </a:rPr>
              <a:t>12.	Worker takeover of bankrupt firm leading to state ownership + leasing to worker self-managed cooperative.</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schemeClr val="accent4">
                    <a:lumMod val="50000"/>
                  </a:schemeClr>
                </a:solidFill>
                <a:effectLst/>
                <a:uLnTx/>
                <a:uFillTx/>
                <a:latin typeface="Calibri"/>
                <a:ea typeface="+mn-ea"/>
                <a:cs typeface="+mn-cs"/>
              </a:rPr>
              <a:t>13.	Worker buyouts of bankrupt firms with state subsidizes for transitional conversion to worker-owned cooperative.</a:t>
            </a:r>
          </a:p>
        </p:txBody>
      </p:sp>
    </p:spTree>
    <p:extLst>
      <p:ext uri="{BB962C8B-B14F-4D97-AF65-F5344CB8AC3E}">
        <p14:creationId xmlns:p14="http://schemas.microsoft.com/office/powerpoint/2010/main" val="9132149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461E64"/>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52400" y="182434"/>
            <a:ext cx="8991600" cy="6509474"/>
          </a:xfrm>
          <a:prstGeom prst="rect">
            <a:avLst/>
          </a:prstGeom>
          <a:solidFill>
            <a:srgbClr val="461E64"/>
          </a:solidFill>
          <a:ln w="41275" cmpd="sng">
            <a:noFill/>
            <a:miter lim="800000"/>
            <a:headEnd/>
            <a:tailEnd/>
          </a:ln>
          <a:effectLst/>
        </p:spPr>
        <p:txBody>
          <a:bodyPr wrap="square" lIns="274320" tIns="137160" rIns="205740" bIns="274320" anchor="ctr">
            <a:spAutoFit/>
          </a:bodyPr>
          <a:lstStyle/>
          <a:p>
            <a:pPr marL="0" marR="0" lvl="0" indent="0" algn="l" defTabSz="914400" rtl="0" eaLnBrk="1" fontAlgn="base" latinLnBrk="0" hangingPunct="1">
              <a:lnSpc>
                <a:spcPct val="100000"/>
              </a:lnSpc>
              <a:spcBef>
                <a:spcPct val="0"/>
              </a:spcBef>
              <a:spcAft>
                <a:spcPts val="1200"/>
              </a:spcAft>
              <a:buClrTx/>
              <a:buSzTx/>
              <a:buFontTx/>
              <a:buNone/>
              <a:tabLst>
                <a:tab pos="628650" algn="l"/>
              </a:tabLst>
              <a:defRPr/>
            </a:pPr>
            <a:r>
              <a:rPr kumimoji="0" lang="en-US" sz="2800" b="1" i="0" u="none" strike="noStrike" kern="1200" cap="none" spc="0" normalizeH="0" baseline="0" noProof="0" dirty="0">
                <a:ln>
                  <a:noFill/>
                </a:ln>
                <a:solidFill>
                  <a:prstClr val="white"/>
                </a:solidFill>
                <a:effectLst/>
                <a:uLnTx/>
                <a:uFillTx/>
                <a:latin typeface="Calibri"/>
                <a:ea typeface="+mn-ea"/>
                <a:cs typeface="+mn-cs"/>
              </a:rPr>
              <a:t>Conversions</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8.	Conversion of partnerships or small private firms into cooperatives</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9.	Conversions of privately-owned firms into worker cooperatives in the context of worker-buyouts when the owners retire (ownership succession conversions).</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10.	The gradual increase in employee ownership through an ESOP (Employee Stock Ownership Plan) and then, eventually, the introduction of democratic governance and conversion to a more cooperative form.</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11.	The seizure of bankrupt firms by workers – empresas recuperadas – and running them as de facto cooperatives </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12.	Worker takeover of bankrupt firm leading to state ownership + leasing to worker self-managed cooperative.</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schemeClr val="accent4">
                    <a:lumMod val="50000"/>
                  </a:schemeClr>
                </a:solidFill>
                <a:effectLst/>
                <a:uLnTx/>
                <a:uFillTx/>
                <a:latin typeface="Calibri"/>
                <a:ea typeface="+mn-ea"/>
                <a:cs typeface="+mn-cs"/>
              </a:rPr>
              <a:t>13.	Worker buyouts of bankrupt firms with state subsidizes for transitional conversion to worker-owned cooperative.</a:t>
            </a:r>
          </a:p>
        </p:txBody>
      </p:sp>
    </p:spTree>
    <p:extLst>
      <p:ext uri="{BB962C8B-B14F-4D97-AF65-F5344CB8AC3E}">
        <p14:creationId xmlns:p14="http://schemas.microsoft.com/office/powerpoint/2010/main" val="509109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extBox 1"/>
          <p:cNvSpPr txBox="1"/>
          <p:nvPr/>
        </p:nvSpPr>
        <p:spPr>
          <a:xfrm>
            <a:off x="533400" y="1143000"/>
            <a:ext cx="8001000" cy="4124206"/>
          </a:xfrm>
          <a:prstGeom prst="rect">
            <a:avLst/>
          </a:prstGeom>
          <a:solidFill>
            <a:schemeClr val="tx2">
              <a:lumMod val="50000"/>
              <a:alpha val="99000"/>
            </a:schemeClr>
          </a:solidFill>
        </p:spPr>
        <p:txBody>
          <a:bodyPr wrap="square" rtlCol="0">
            <a:spAutoFit/>
          </a:bodyPr>
          <a:lstStyle/>
          <a:p>
            <a:pPr algn="ctr"/>
            <a:r>
              <a:rPr lang="en-US" sz="4400" b="1" dirty="0">
                <a:solidFill>
                  <a:schemeClr val="bg1"/>
                </a:solidFill>
              </a:rPr>
              <a:t>Analytical strategy I</a:t>
            </a:r>
          </a:p>
          <a:p>
            <a:pPr algn="ctr"/>
            <a:endParaRPr lang="en-US" sz="4000" b="1" dirty="0">
              <a:solidFill>
                <a:schemeClr val="bg1"/>
              </a:solidFill>
            </a:endParaRPr>
          </a:p>
          <a:p>
            <a:r>
              <a:rPr lang="en-US" sz="4000" b="1" dirty="0">
                <a:solidFill>
                  <a:schemeClr val="bg1"/>
                </a:solidFill>
              </a:rPr>
              <a:t>The economy as an ecosystem of loosely articulated structural forms: capitalist, </a:t>
            </a:r>
            <a:r>
              <a:rPr lang="en-US" sz="4000" b="1" dirty="0" err="1">
                <a:solidFill>
                  <a:schemeClr val="bg1"/>
                </a:solidFill>
              </a:rPr>
              <a:t>cooperativist</a:t>
            </a:r>
            <a:r>
              <a:rPr lang="en-US" sz="4000" b="1" dirty="0">
                <a:solidFill>
                  <a:schemeClr val="bg1"/>
                </a:solidFill>
              </a:rPr>
              <a:t>, statist, domestic, etc.</a:t>
            </a:r>
          </a:p>
          <a:p>
            <a:pPr algn="ctr"/>
            <a:endParaRPr lang="en-US" dirty="0"/>
          </a:p>
        </p:txBody>
      </p:sp>
    </p:spTree>
    <p:extLst>
      <p:ext uri="{BB962C8B-B14F-4D97-AF65-F5344CB8AC3E}">
        <p14:creationId xmlns:p14="http://schemas.microsoft.com/office/powerpoint/2010/main" val="40703732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461E64"/>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52400" y="182434"/>
            <a:ext cx="8991600" cy="6509474"/>
          </a:xfrm>
          <a:prstGeom prst="rect">
            <a:avLst/>
          </a:prstGeom>
          <a:solidFill>
            <a:srgbClr val="461E64"/>
          </a:solidFill>
          <a:ln w="41275" cmpd="sng">
            <a:noFill/>
            <a:miter lim="800000"/>
            <a:headEnd/>
            <a:tailEnd/>
          </a:ln>
          <a:effectLst/>
        </p:spPr>
        <p:txBody>
          <a:bodyPr wrap="square" lIns="274320" tIns="137160" rIns="205740" bIns="274320" anchor="ctr">
            <a:spAutoFit/>
          </a:bodyPr>
          <a:lstStyle/>
          <a:p>
            <a:pPr marL="0" marR="0" lvl="0" indent="0" algn="l" defTabSz="914400" rtl="0" eaLnBrk="1" fontAlgn="base" latinLnBrk="0" hangingPunct="1">
              <a:lnSpc>
                <a:spcPct val="100000"/>
              </a:lnSpc>
              <a:spcBef>
                <a:spcPct val="0"/>
              </a:spcBef>
              <a:spcAft>
                <a:spcPts val="1200"/>
              </a:spcAft>
              <a:buClrTx/>
              <a:buSzTx/>
              <a:buFontTx/>
              <a:buNone/>
              <a:tabLst>
                <a:tab pos="628650" algn="l"/>
              </a:tabLst>
              <a:defRPr/>
            </a:pPr>
            <a:r>
              <a:rPr kumimoji="0" lang="en-US" sz="2800" b="1" i="0" u="none" strike="noStrike" kern="1200" cap="none" spc="0" normalizeH="0" baseline="0" noProof="0" dirty="0">
                <a:ln>
                  <a:noFill/>
                </a:ln>
                <a:solidFill>
                  <a:prstClr val="white"/>
                </a:solidFill>
                <a:effectLst/>
                <a:uLnTx/>
                <a:uFillTx/>
                <a:latin typeface="Calibri"/>
                <a:ea typeface="+mn-ea"/>
                <a:cs typeface="+mn-cs"/>
              </a:rPr>
              <a:t>Conversions</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8.	Conversion of partnerships or small private firms into cooperatives</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9.	Conversions of privately-owned firms into worker cooperatives in the context of worker-buyouts when the owners retire (ownership succession conversions).</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10.	The gradual increase in employee ownership through an ESOP (Employee Stock Ownership Plan) and then, eventually, the introduction of democratic governance and conversion to a more cooperative form.</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11.	The seizure of bankrupt firms by workers – empresas recuperadas – and running them as de facto cooperatives </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12.	Worker takeover of bankrupt firm leading to state ownership + leasing to worker self-managed cooperative.</a:t>
            </a:r>
          </a:p>
          <a:p>
            <a:pPr marL="512763" marR="0" lvl="0" indent="-512763" algn="l" defTabSz="914400" rtl="0" eaLnBrk="1" fontAlgn="base" latinLnBrk="0" hangingPunct="1">
              <a:lnSpc>
                <a:spcPct val="100000"/>
              </a:lnSpc>
              <a:spcBef>
                <a:spcPct val="0"/>
              </a:spcBef>
              <a:spcAft>
                <a:spcPts val="1200"/>
              </a:spcAft>
              <a:buClrTx/>
              <a:buSzTx/>
              <a:buFontTx/>
              <a:buNone/>
              <a:tabLst/>
              <a:defRPr/>
            </a:pPr>
            <a:r>
              <a:rPr kumimoji="0" lang="en-US" sz="2200" b="0" i="0" u="none" strike="noStrike" kern="1200" cap="none" spc="0" normalizeH="0" baseline="0" noProof="0" dirty="0">
                <a:ln>
                  <a:noFill/>
                </a:ln>
                <a:solidFill>
                  <a:prstClr val="white"/>
                </a:solidFill>
                <a:effectLst/>
                <a:uLnTx/>
                <a:uFillTx/>
                <a:latin typeface="Calibri"/>
                <a:ea typeface="+mn-ea"/>
                <a:cs typeface="+mn-cs"/>
              </a:rPr>
              <a:t>13.	Worker buyouts of bankrupt firms with state subsidizes for transitional conversion to worker-owned cooperative.</a:t>
            </a:r>
          </a:p>
        </p:txBody>
      </p:sp>
    </p:spTree>
    <p:extLst>
      <p:ext uri="{BB962C8B-B14F-4D97-AF65-F5344CB8AC3E}">
        <p14:creationId xmlns:p14="http://schemas.microsoft.com/office/powerpoint/2010/main" val="3594697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B92DB2"/>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685800" y="2514600"/>
            <a:ext cx="7620000" cy="1538883"/>
          </a:xfrm>
          <a:prstGeom prst="rect">
            <a:avLst/>
          </a:prstGeom>
          <a:solidFill>
            <a:srgbClr val="461E64"/>
          </a:solidFill>
          <a:ln w="41275" cmpd="sng">
            <a:solidFill>
              <a:schemeClr val="bg1"/>
            </a:solidFill>
            <a:miter lim="800000"/>
            <a:headEnd/>
            <a:tailEnd/>
          </a:ln>
          <a:effectLst/>
        </p:spPr>
        <p:txBody>
          <a:bodyPr wrap="square" lIns="365760" tIns="182880" rIns="274320" bIns="365760" anchor="ctr">
            <a:spAutoFit/>
          </a:bodyPr>
          <a:lstStyle/>
          <a:p>
            <a:pPr marL="228600" marR="0" lvl="0" indent="-228600" algn="ctr" defTabSz="914400" rtl="0" eaLnBrk="0" fontAlgn="base" latinLnBrk="0" hangingPunct="0">
              <a:lnSpc>
                <a:spcPct val="100000"/>
              </a:lnSpc>
              <a:spcBef>
                <a:spcPct val="0"/>
              </a:spcBef>
              <a:spcAft>
                <a:spcPts val="600"/>
              </a:spcAft>
              <a:buClrTx/>
              <a:buSzTx/>
              <a:buFontTx/>
              <a:buNone/>
              <a:tabLst>
                <a:tab pos="114300" algn="l"/>
                <a:tab pos="274638" algn="l"/>
                <a:tab pos="342900" algn="l"/>
              </a:tabLst>
              <a:defRPr/>
            </a:pPr>
            <a:r>
              <a:rPr kumimoji="0" lang="en-US" sz="3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pitchFamily="34" charset="0"/>
                <a:ea typeface="Times New Roman" pitchFamily="18" charset="0"/>
                <a:cs typeface="+mn-cs"/>
              </a:rPr>
              <a:t>Public Policies to overcome obstacles to worker cooperatives</a:t>
            </a:r>
          </a:p>
        </p:txBody>
      </p:sp>
    </p:spTree>
    <p:extLst>
      <p:ext uri="{BB962C8B-B14F-4D97-AF65-F5344CB8AC3E}">
        <p14:creationId xmlns:p14="http://schemas.microsoft.com/office/powerpoint/2010/main" val="21365776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461E64"/>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609600" y="838200"/>
            <a:ext cx="8077200" cy="5186035"/>
          </a:xfrm>
          <a:prstGeom prst="rect">
            <a:avLst/>
          </a:prstGeom>
          <a:solidFill>
            <a:srgbClr val="461E64"/>
          </a:solidFill>
          <a:ln w="41275" cmpd="sng">
            <a:noFill/>
            <a:miter lim="800000"/>
            <a:headEnd/>
            <a:tailEnd/>
          </a:ln>
          <a:effectLst/>
        </p:spPr>
        <p:txBody>
          <a:bodyPr wrap="square" lIns="274320" tIns="137160" rIns="205740" bIns="274320" anchor="ctr">
            <a:spAutoFit/>
          </a:bodyPr>
          <a:lstStyle/>
          <a:p>
            <a:pPr marL="800100" marR="0" lvl="0" indent="-569913" algn="l" defTabSz="914400" rtl="0" eaLnBrk="1" fontAlgn="base" latinLnBrk="0" hangingPunct="1">
              <a:lnSpc>
                <a:spcPct val="100000"/>
              </a:lnSpc>
              <a:spcBef>
                <a:spcPct val="0"/>
              </a:spcBef>
              <a:spcAft>
                <a:spcPts val="1200"/>
              </a:spcAft>
              <a:buClrTx/>
              <a:buSzTx/>
              <a:buFont typeface="+mj-lt"/>
              <a:buAutoNum type="arabicPeriod"/>
              <a:tabLst/>
              <a:defRPr/>
            </a:pPr>
            <a:r>
              <a:rPr kumimoji="0" lang="en-US" sz="4000" b="0" i="0" u="none" strike="noStrike" kern="1200" cap="none" spc="0" normalizeH="0" baseline="0" noProof="0" dirty="0">
                <a:ln>
                  <a:noFill/>
                </a:ln>
                <a:solidFill>
                  <a:prstClr val="white"/>
                </a:solidFill>
                <a:effectLst/>
                <a:uLnTx/>
                <a:uFillTx/>
                <a:latin typeface="Calibri"/>
                <a:ea typeface="+mn-ea"/>
                <a:cs typeface="+mn-cs"/>
              </a:rPr>
              <a:t>Unconditional Basic Income</a:t>
            </a:r>
          </a:p>
          <a:p>
            <a:pPr marL="800100" marR="0" lvl="0" indent="-569913" algn="l" defTabSz="914400" rtl="0" eaLnBrk="1" fontAlgn="base" latinLnBrk="0" hangingPunct="1">
              <a:lnSpc>
                <a:spcPct val="100000"/>
              </a:lnSpc>
              <a:spcBef>
                <a:spcPct val="0"/>
              </a:spcBef>
              <a:spcAft>
                <a:spcPts val="1200"/>
              </a:spcAft>
              <a:buClrTx/>
              <a:buSzTx/>
              <a:buFont typeface="+mj-lt"/>
              <a:buAutoNum type="arabicPeriod"/>
              <a:tabLst/>
              <a:defRPr/>
            </a:pPr>
            <a:r>
              <a:rPr lang="en-US" sz="4000" dirty="0">
                <a:solidFill>
                  <a:srgbClr val="461E64"/>
                </a:solidFill>
                <a:latin typeface="Calibri"/>
              </a:rPr>
              <a:t>Government-funded cooperative training</a:t>
            </a:r>
          </a:p>
          <a:p>
            <a:pPr marL="800100" marR="0" lvl="0" indent="-569913" algn="l" defTabSz="914400" rtl="0" eaLnBrk="1" fontAlgn="base" latinLnBrk="0" hangingPunct="1">
              <a:lnSpc>
                <a:spcPct val="100000"/>
              </a:lnSpc>
              <a:spcBef>
                <a:spcPct val="0"/>
              </a:spcBef>
              <a:spcAft>
                <a:spcPts val="1200"/>
              </a:spcAft>
              <a:buClrTx/>
              <a:buSzTx/>
              <a:buFont typeface="+mj-lt"/>
              <a:buAutoNum type="arabicPeriod"/>
              <a:tabLst/>
              <a:defRPr/>
            </a:pPr>
            <a:r>
              <a:rPr kumimoji="0" lang="en-US" sz="4000" b="0" i="0" u="none" strike="noStrike" kern="1200" cap="none" spc="0" normalizeH="0" baseline="0" noProof="0" dirty="0">
                <a:ln>
                  <a:noFill/>
                </a:ln>
                <a:solidFill>
                  <a:srgbClr val="461E64"/>
                </a:solidFill>
                <a:effectLst/>
                <a:uLnTx/>
                <a:uFillTx/>
                <a:latin typeface="Calibri"/>
                <a:ea typeface="+mn-ea"/>
                <a:cs typeface="+mn-cs"/>
              </a:rPr>
              <a:t>Cooperative </a:t>
            </a:r>
            <a:r>
              <a:rPr lang="en-US" sz="4000" dirty="0">
                <a:solidFill>
                  <a:srgbClr val="461E64"/>
                </a:solidFill>
                <a:latin typeface="Calibri"/>
              </a:rPr>
              <a:t>development banks</a:t>
            </a:r>
          </a:p>
          <a:p>
            <a:pPr marL="800100" marR="0" lvl="0" indent="-569913" algn="l" defTabSz="914400" rtl="0" eaLnBrk="1" fontAlgn="base" latinLnBrk="0" hangingPunct="1">
              <a:lnSpc>
                <a:spcPct val="100000"/>
              </a:lnSpc>
              <a:spcBef>
                <a:spcPct val="0"/>
              </a:spcBef>
              <a:spcAft>
                <a:spcPts val="1200"/>
              </a:spcAft>
              <a:buClrTx/>
              <a:buSzTx/>
              <a:buFont typeface="+mj-lt"/>
              <a:buAutoNum type="arabicPeriod"/>
              <a:tabLst/>
              <a:defRPr/>
            </a:pPr>
            <a:r>
              <a:rPr kumimoji="0" lang="en-US" sz="4000" b="0" i="0" u="none" strike="noStrike" kern="1200" cap="none" spc="0" normalizeH="0" baseline="0" noProof="0" dirty="0">
                <a:ln>
                  <a:noFill/>
                </a:ln>
                <a:solidFill>
                  <a:srgbClr val="461E64"/>
                </a:solidFill>
                <a:effectLst/>
                <a:uLnTx/>
                <a:uFillTx/>
                <a:latin typeface="Calibri"/>
                <a:ea typeface="+mn-ea"/>
                <a:cs typeface="+mn-cs"/>
              </a:rPr>
              <a:t>Cooperative leasing of publicly owned capital (buildings, land, capital equipment)</a:t>
            </a:r>
          </a:p>
        </p:txBody>
      </p:sp>
    </p:spTree>
    <p:extLst>
      <p:ext uri="{BB962C8B-B14F-4D97-AF65-F5344CB8AC3E}">
        <p14:creationId xmlns:p14="http://schemas.microsoft.com/office/powerpoint/2010/main" val="4251146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461E64"/>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609600" y="838200"/>
            <a:ext cx="8077200" cy="5186035"/>
          </a:xfrm>
          <a:prstGeom prst="rect">
            <a:avLst/>
          </a:prstGeom>
          <a:solidFill>
            <a:srgbClr val="461E64"/>
          </a:solidFill>
          <a:ln w="41275" cmpd="sng">
            <a:noFill/>
            <a:miter lim="800000"/>
            <a:headEnd/>
            <a:tailEnd/>
          </a:ln>
          <a:effectLst/>
        </p:spPr>
        <p:txBody>
          <a:bodyPr wrap="square" lIns="274320" tIns="137160" rIns="205740" bIns="274320" anchor="ctr">
            <a:spAutoFit/>
          </a:bodyPr>
          <a:lstStyle/>
          <a:p>
            <a:pPr marL="800100" marR="0" lvl="0" indent="-569913" algn="l" defTabSz="914400" rtl="0" eaLnBrk="1" fontAlgn="base" latinLnBrk="0" hangingPunct="1">
              <a:lnSpc>
                <a:spcPct val="100000"/>
              </a:lnSpc>
              <a:spcBef>
                <a:spcPct val="0"/>
              </a:spcBef>
              <a:spcAft>
                <a:spcPts val="1200"/>
              </a:spcAft>
              <a:buClrTx/>
              <a:buSzTx/>
              <a:buFont typeface="+mj-lt"/>
              <a:buAutoNum type="arabicPeriod"/>
              <a:tabLst/>
              <a:defRPr/>
            </a:pPr>
            <a:r>
              <a:rPr kumimoji="0" lang="en-US" sz="4000" b="0" i="0" u="none" strike="noStrike" kern="1200" cap="none" spc="0" normalizeH="0" baseline="0" noProof="0" dirty="0">
                <a:ln>
                  <a:noFill/>
                </a:ln>
                <a:solidFill>
                  <a:prstClr val="white"/>
                </a:solidFill>
                <a:effectLst/>
                <a:uLnTx/>
                <a:uFillTx/>
                <a:latin typeface="Calibri"/>
                <a:ea typeface="+mn-ea"/>
                <a:cs typeface="+mn-cs"/>
              </a:rPr>
              <a:t>Unconditional Basic Income</a:t>
            </a:r>
          </a:p>
          <a:p>
            <a:pPr marL="800100" marR="0" lvl="0" indent="-569913" algn="l" defTabSz="914400" rtl="0" eaLnBrk="1" fontAlgn="base" latinLnBrk="0" hangingPunct="1">
              <a:lnSpc>
                <a:spcPct val="100000"/>
              </a:lnSpc>
              <a:spcBef>
                <a:spcPct val="0"/>
              </a:spcBef>
              <a:spcAft>
                <a:spcPts val="1200"/>
              </a:spcAft>
              <a:buClrTx/>
              <a:buSzTx/>
              <a:buFont typeface="+mj-lt"/>
              <a:buAutoNum type="arabicPeriod"/>
              <a:tabLst/>
              <a:defRPr/>
            </a:pPr>
            <a:r>
              <a:rPr lang="en-US" sz="4000" dirty="0">
                <a:solidFill>
                  <a:prstClr val="white"/>
                </a:solidFill>
                <a:latin typeface="Calibri"/>
              </a:rPr>
              <a:t>Government-funded cooperative training</a:t>
            </a:r>
            <a:endParaRPr lang="en-US" sz="4000" dirty="0">
              <a:solidFill>
                <a:srgbClr val="461E64"/>
              </a:solidFill>
              <a:latin typeface="Calibri"/>
            </a:endParaRPr>
          </a:p>
          <a:p>
            <a:pPr marL="800100" marR="0" lvl="0" indent="-569913" algn="l" defTabSz="914400" rtl="0" eaLnBrk="1" fontAlgn="base" latinLnBrk="0" hangingPunct="1">
              <a:lnSpc>
                <a:spcPct val="100000"/>
              </a:lnSpc>
              <a:spcBef>
                <a:spcPct val="0"/>
              </a:spcBef>
              <a:spcAft>
                <a:spcPts val="1200"/>
              </a:spcAft>
              <a:buClrTx/>
              <a:buSzTx/>
              <a:buFont typeface="+mj-lt"/>
              <a:buAutoNum type="arabicPeriod"/>
              <a:tabLst/>
              <a:defRPr/>
            </a:pPr>
            <a:r>
              <a:rPr kumimoji="0" lang="en-US" sz="4000" b="0" i="0" u="none" strike="noStrike" kern="1200" cap="none" spc="0" normalizeH="0" baseline="0" noProof="0" dirty="0">
                <a:ln>
                  <a:noFill/>
                </a:ln>
                <a:solidFill>
                  <a:srgbClr val="461E64"/>
                </a:solidFill>
                <a:effectLst/>
                <a:uLnTx/>
                <a:uFillTx/>
                <a:latin typeface="Calibri"/>
                <a:ea typeface="+mn-ea"/>
                <a:cs typeface="+mn-cs"/>
              </a:rPr>
              <a:t>Cooperative </a:t>
            </a:r>
            <a:r>
              <a:rPr lang="en-US" sz="4000" dirty="0">
                <a:solidFill>
                  <a:srgbClr val="461E64"/>
                </a:solidFill>
                <a:latin typeface="Calibri"/>
              </a:rPr>
              <a:t>development banks</a:t>
            </a:r>
          </a:p>
          <a:p>
            <a:pPr marL="800100" marR="0" lvl="0" indent="-569913" algn="l" defTabSz="914400" rtl="0" eaLnBrk="1" fontAlgn="base" latinLnBrk="0" hangingPunct="1">
              <a:lnSpc>
                <a:spcPct val="100000"/>
              </a:lnSpc>
              <a:spcBef>
                <a:spcPct val="0"/>
              </a:spcBef>
              <a:spcAft>
                <a:spcPts val="1200"/>
              </a:spcAft>
              <a:buClrTx/>
              <a:buSzTx/>
              <a:buFont typeface="+mj-lt"/>
              <a:buAutoNum type="arabicPeriod"/>
              <a:tabLst/>
              <a:defRPr/>
            </a:pPr>
            <a:r>
              <a:rPr kumimoji="0" lang="en-US" sz="4000" b="0" i="0" u="none" strike="noStrike" kern="1200" cap="none" spc="0" normalizeH="0" baseline="0" noProof="0" dirty="0">
                <a:ln>
                  <a:noFill/>
                </a:ln>
                <a:solidFill>
                  <a:srgbClr val="461E64"/>
                </a:solidFill>
                <a:effectLst/>
                <a:uLnTx/>
                <a:uFillTx/>
                <a:latin typeface="Calibri"/>
                <a:ea typeface="+mn-ea"/>
                <a:cs typeface="+mn-cs"/>
              </a:rPr>
              <a:t>Cooperative leasing of publicly owned capital (buildings, land, capital equipment)</a:t>
            </a:r>
          </a:p>
        </p:txBody>
      </p:sp>
    </p:spTree>
    <p:extLst>
      <p:ext uri="{BB962C8B-B14F-4D97-AF65-F5344CB8AC3E}">
        <p14:creationId xmlns:p14="http://schemas.microsoft.com/office/powerpoint/2010/main" val="16879442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461E64"/>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609600" y="838200"/>
            <a:ext cx="8077200" cy="5186035"/>
          </a:xfrm>
          <a:prstGeom prst="rect">
            <a:avLst/>
          </a:prstGeom>
          <a:solidFill>
            <a:srgbClr val="461E64"/>
          </a:solidFill>
          <a:ln w="41275" cmpd="sng">
            <a:noFill/>
            <a:miter lim="800000"/>
            <a:headEnd/>
            <a:tailEnd/>
          </a:ln>
          <a:effectLst/>
        </p:spPr>
        <p:txBody>
          <a:bodyPr wrap="square" lIns="274320" tIns="137160" rIns="205740" bIns="274320" anchor="ctr">
            <a:spAutoFit/>
          </a:bodyPr>
          <a:lstStyle/>
          <a:p>
            <a:pPr marL="800100" marR="0" lvl="0" indent="-569913" algn="l" defTabSz="914400" rtl="0" eaLnBrk="1" fontAlgn="base" latinLnBrk="0" hangingPunct="1">
              <a:lnSpc>
                <a:spcPct val="100000"/>
              </a:lnSpc>
              <a:spcBef>
                <a:spcPct val="0"/>
              </a:spcBef>
              <a:spcAft>
                <a:spcPts val="1200"/>
              </a:spcAft>
              <a:buClrTx/>
              <a:buSzTx/>
              <a:buFont typeface="+mj-lt"/>
              <a:buAutoNum type="arabicPeriod"/>
              <a:tabLst/>
              <a:defRPr/>
            </a:pPr>
            <a:r>
              <a:rPr kumimoji="0" lang="en-US" sz="4000" b="0" i="0" u="none" strike="noStrike" kern="1200" cap="none" spc="0" normalizeH="0" baseline="0" noProof="0" dirty="0">
                <a:ln>
                  <a:noFill/>
                </a:ln>
                <a:solidFill>
                  <a:prstClr val="white"/>
                </a:solidFill>
                <a:effectLst/>
                <a:uLnTx/>
                <a:uFillTx/>
                <a:latin typeface="Calibri"/>
                <a:ea typeface="+mn-ea"/>
                <a:cs typeface="+mn-cs"/>
              </a:rPr>
              <a:t>Unconditional Basic Income</a:t>
            </a:r>
          </a:p>
          <a:p>
            <a:pPr marL="800100" marR="0" lvl="0" indent="-569913" algn="l" defTabSz="914400" rtl="0" eaLnBrk="1" fontAlgn="base" latinLnBrk="0" hangingPunct="1">
              <a:lnSpc>
                <a:spcPct val="100000"/>
              </a:lnSpc>
              <a:spcBef>
                <a:spcPct val="0"/>
              </a:spcBef>
              <a:spcAft>
                <a:spcPts val="1200"/>
              </a:spcAft>
              <a:buClrTx/>
              <a:buSzTx/>
              <a:buFont typeface="+mj-lt"/>
              <a:buAutoNum type="arabicPeriod"/>
              <a:tabLst/>
              <a:defRPr/>
            </a:pPr>
            <a:r>
              <a:rPr lang="en-US" sz="4000" dirty="0">
                <a:solidFill>
                  <a:prstClr val="white"/>
                </a:solidFill>
                <a:latin typeface="Calibri"/>
              </a:rPr>
              <a:t>Government-funded cooperative training</a:t>
            </a:r>
          </a:p>
          <a:p>
            <a:pPr marL="800100" marR="0" lvl="0" indent="-569913" algn="l" defTabSz="914400" rtl="0" eaLnBrk="1" fontAlgn="base" latinLnBrk="0" hangingPunct="1">
              <a:lnSpc>
                <a:spcPct val="100000"/>
              </a:lnSpc>
              <a:spcBef>
                <a:spcPct val="0"/>
              </a:spcBef>
              <a:spcAft>
                <a:spcPts val="1200"/>
              </a:spcAft>
              <a:buClrTx/>
              <a:buSzTx/>
              <a:buFont typeface="+mj-lt"/>
              <a:buAutoNum type="arabicPeriod"/>
              <a:tabLst/>
              <a:defRPr/>
            </a:pPr>
            <a:r>
              <a:rPr kumimoji="0" lang="en-US" sz="4000" b="0" i="0" u="none" strike="noStrike" kern="1200" cap="none" spc="0" normalizeH="0" baseline="0" noProof="0" dirty="0">
                <a:ln>
                  <a:noFill/>
                </a:ln>
                <a:solidFill>
                  <a:prstClr val="white"/>
                </a:solidFill>
                <a:effectLst/>
                <a:uLnTx/>
                <a:uFillTx/>
                <a:latin typeface="Calibri"/>
                <a:ea typeface="+mn-ea"/>
                <a:cs typeface="+mn-cs"/>
              </a:rPr>
              <a:t>Cooperative </a:t>
            </a:r>
            <a:r>
              <a:rPr lang="en-US" sz="4000" dirty="0">
                <a:solidFill>
                  <a:prstClr val="white"/>
                </a:solidFill>
                <a:latin typeface="Calibri"/>
              </a:rPr>
              <a:t>development banks</a:t>
            </a:r>
          </a:p>
          <a:p>
            <a:pPr marL="800100" marR="0" lvl="0" indent="-569913" algn="l" defTabSz="914400" rtl="0" eaLnBrk="1" fontAlgn="base" latinLnBrk="0" hangingPunct="1">
              <a:lnSpc>
                <a:spcPct val="100000"/>
              </a:lnSpc>
              <a:spcBef>
                <a:spcPct val="0"/>
              </a:spcBef>
              <a:spcAft>
                <a:spcPts val="1200"/>
              </a:spcAft>
              <a:buClrTx/>
              <a:buSzTx/>
              <a:buFont typeface="+mj-lt"/>
              <a:buAutoNum type="arabicPeriod"/>
              <a:tabLst/>
              <a:defRPr/>
            </a:pPr>
            <a:r>
              <a:rPr kumimoji="0" lang="en-US" sz="4000" b="0" i="0" u="none" strike="noStrike" kern="1200" cap="none" spc="0" normalizeH="0" baseline="0" noProof="0" dirty="0">
                <a:ln>
                  <a:noFill/>
                </a:ln>
                <a:solidFill>
                  <a:srgbClr val="461E64"/>
                </a:solidFill>
                <a:effectLst/>
                <a:uLnTx/>
                <a:uFillTx/>
                <a:latin typeface="Calibri"/>
                <a:ea typeface="+mn-ea"/>
                <a:cs typeface="+mn-cs"/>
              </a:rPr>
              <a:t>Cooperative leasing of publicly owned capital (buildings, land, capital equipment)</a:t>
            </a:r>
          </a:p>
        </p:txBody>
      </p:sp>
    </p:spTree>
    <p:extLst>
      <p:ext uri="{BB962C8B-B14F-4D97-AF65-F5344CB8AC3E}">
        <p14:creationId xmlns:p14="http://schemas.microsoft.com/office/powerpoint/2010/main" val="16038047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461E64"/>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609600" y="838200"/>
            <a:ext cx="8077200" cy="5186035"/>
          </a:xfrm>
          <a:prstGeom prst="rect">
            <a:avLst/>
          </a:prstGeom>
          <a:solidFill>
            <a:srgbClr val="461E64"/>
          </a:solidFill>
          <a:ln w="41275" cmpd="sng">
            <a:noFill/>
            <a:miter lim="800000"/>
            <a:headEnd/>
            <a:tailEnd/>
          </a:ln>
          <a:effectLst/>
        </p:spPr>
        <p:txBody>
          <a:bodyPr wrap="square" lIns="274320" tIns="137160" rIns="205740" bIns="274320" anchor="ctr">
            <a:spAutoFit/>
          </a:bodyPr>
          <a:lstStyle/>
          <a:p>
            <a:pPr marL="800100" marR="0" lvl="0" indent="-569913" algn="l" defTabSz="914400" rtl="0" eaLnBrk="1" fontAlgn="base" latinLnBrk="0" hangingPunct="1">
              <a:lnSpc>
                <a:spcPct val="100000"/>
              </a:lnSpc>
              <a:spcBef>
                <a:spcPct val="0"/>
              </a:spcBef>
              <a:spcAft>
                <a:spcPts val="1200"/>
              </a:spcAft>
              <a:buClrTx/>
              <a:buSzTx/>
              <a:buFont typeface="+mj-lt"/>
              <a:buAutoNum type="arabicPeriod"/>
              <a:tabLst/>
              <a:defRPr/>
            </a:pPr>
            <a:r>
              <a:rPr kumimoji="0" lang="en-US" sz="4000" b="0" i="0" u="none" strike="noStrike" kern="1200" cap="none" spc="0" normalizeH="0" baseline="0" noProof="0" dirty="0">
                <a:ln>
                  <a:noFill/>
                </a:ln>
                <a:solidFill>
                  <a:prstClr val="white"/>
                </a:solidFill>
                <a:effectLst/>
                <a:uLnTx/>
                <a:uFillTx/>
                <a:latin typeface="Calibri"/>
                <a:ea typeface="+mn-ea"/>
                <a:cs typeface="+mn-cs"/>
              </a:rPr>
              <a:t>Unconditional Basic Income</a:t>
            </a:r>
          </a:p>
          <a:p>
            <a:pPr marL="800100" marR="0" lvl="0" indent="-569913" algn="l" defTabSz="914400" rtl="0" eaLnBrk="1" fontAlgn="base" latinLnBrk="0" hangingPunct="1">
              <a:lnSpc>
                <a:spcPct val="100000"/>
              </a:lnSpc>
              <a:spcBef>
                <a:spcPct val="0"/>
              </a:spcBef>
              <a:spcAft>
                <a:spcPts val="1200"/>
              </a:spcAft>
              <a:buClrTx/>
              <a:buSzTx/>
              <a:buFont typeface="+mj-lt"/>
              <a:buAutoNum type="arabicPeriod"/>
              <a:tabLst/>
              <a:defRPr/>
            </a:pPr>
            <a:r>
              <a:rPr kumimoji="0" lang="en-US" sz="4000" b="0" i="0" u="none" strike="noStrike" kern="1200" cap="none" spc="0" normalizeH="0" baseline="0" noProof="0" dirty="0">
                <a:ln>
                  <a:noFill/>
                </a:ln>
                <a:solidFill>
                  <a:prstClr val="white"/>
                </a:solidFill>
                <a:effectLst/>
                <a:uLnTx/>
                <a:uFillTx/>
                <a:latin typeface="Calibri"/>
                <a:ea typeface="+mn-ea"/>
                <a:cs typeface="+mn-cs"/>
              </a:rPr>
              <a:t>Government-funded cooperative training</a:t>
            </a:r>
          </a:p>
          <a:p>
            <a:pPr marL="800100" marR="0" lvl="0" indent="-569913" algn="l" defTabSz="914400" rtl="0" eaLnBrk="1" fontAlgn="base" latinLnBrk="0" hangingPunct="1">
              <a:lnSpc>
                <a:spcPct val="100000"/>
              </a:lnSpc>
              <a:spcBef>
                <a:spcPct val="0"/>
              </a:spcBef>
              <a:spcAft>
                <a:spcPts val="1200"/>
              </a:spcAft>
              <a:buClrTx/>
              <a:buSzTx/>
              <a:buFont typeface="+mj-lt"/>
              <a:buAutoNum type="arabicPeriod"/>
              <a:tabLst/>
              <a:defRPr/>
            </a:pPr>
            <a:r>
              <a:rPr kumimoji="0" lang="en-US" sz="4000" b="0" i="0" u="none" strike="noStrike" kern="1200" cap="none" spc="0" normalizeH="0" baseline="0" noProof="0" dirty="0">
                <a:ln>
                  <a:noFill/>
                </a:ln>
                <a:solidFill>
                  <a:prstClr val="white"/>
                </a:solidFill>
                <a:effectLst/>
                <a:uLnTx/>
                <a:uFillTx/>
                <a:latin typeface="Calibri"/>
                <a:ea typeface="+mn-ea"/>
                <a:cs typeface="+mn-cs"/>
              </a:rPr>
              <a:t>Cooperative development banks</a:t>
            </a:r>
          </a:p>
          <a:p>
            <a:pPr marL="800100" marR="0" lvl="0" indent="-569913" algn="l" defTabSz="914400" rtl="0" eaLnBrk="1" fontAlgn="base" latinLnBrk="0" hangingPunct="1">
              <a:lnSpc>
                <a:spcPct val="100000"/>
              </a:lnSpc>
              <a:spcBef>
                <a:spcPct val="0"/>
              </a:spcBef>
              <a:spcAft>
                <a:spcPts val="1200"/>
              </a:spcAft>
              <a:buClrTx/>
              <a:buSzTx/>
              <a:buFont typeface="+mj-lt"/>
              <a:buAutoNum type="arabicPeriod"/>
              <a:tabLst/>
              <a:defRPr/>
            </a:pPr>
            <a:r>
              <a:rPr kumimoji="0" lang="en-US" sz="4000" b="0" i="0" u="none" strike="noStrike" kern="1200" cap="none" spc="0" normalizeH="0" baseline="0" noProof="0" dirty="0">
                <a:ln>
                  <a:noFill/>
                </a:ln>
                <a:solidFill>
                  <a:prstClr val="white"/>
                </a:solidFill>
                <a:effectLst/>
                <a:uLnTx/>
                <a:uFillTx/>
                <a:latin typeface="Calibri"/>
                <a:ea typeface="+mn-ea"/>
                <a:cs typeface="+mn-cs"/>
              </a:rPr>
              <a:t>Cooperative leasing of publicly- owned capital (buildings, land, capital equipment, etc.)</a:t>
            </a:r>
          </a:p>
        </p:txBody>
      </p:sp>
    </p:spTree>
    <p:extLst>
      <p:ext uri="{BB962C8B-B14F-4D97-AF65-F5344CB8AC3E}">
        <p14:creationId xmlns:p14="http://schemas.microsoft.com/office/powerpoint/2010/main" val="8624525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B92DB2"/>
        </a:soli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514600" y="2971800"/>
            <a:ext cx="3886200" cy="1046440"/>
          </a:xfrm>
          <a:prstGeom prst="rect">
            <a:avLst/>
          </a:prstGeom>
          <a:solidFill>
            <a:srgbClr val="461E64"/>
          </a:solidFill>
          <a:ln w="41275" cmpd="sng">
            <a:solidFill>
              <a:schemeClr val="bg1"/>
            </a:solidFill>
            <a:miter lim="800000"/>
            <a:headEnd/>
            <a:tailEnd/>
          </a:ln>
          <a:effectLst/>
        </p:spPr>
        <p:txBody>
          <a:bodyPr wrap="square" lIns="365760" tIns="182880" rIns="274320" bIns="365760" anchor="ctr">
            <a:spAutoFit/>
          </a:bodyPr>
          <a:lstStyle/>
          <a:p>
            <a:pPr marL="228600" indent="-228600" algn="ctr" eaLnBrk="0" hangingPunct="0">
              <a:spcAft>
                <a:spcPts val="600"/>
              </a:spcAft>
              <a:tabLst>
                <a:tab pos="114300" algn="l"/>
                <a:tab pos="274638" algn="l"/>
                <a:tab pos="342900" algn="l"/>
              </a:tabLst>
              <a:defRPr/>
            </a:pPr>
            <a:r>
              <a:rPr lang="en-US" sz="3200" b="1" dirty="0">
                <a:solidFill>
                  <a:prstClr val="white"/>
                </a:solidFill>
                <a:effectLst>
                  <a:outerShdw blurRad="38100" dist="38100" dir="2700000" algn="tl">
                    <a:srgbClr val="000000">
                      <a:alpha val="43137"/>
                    </a:srgbClr>
                  </a:outerShdw>
                </a:effectLst>
                <a:latin typeface="Arial" pitchFamily="34" charset="0"/>
                <a:ea typeface="Times New Roman" pitchFamily="18" charset="0"/>
              </a:rPr>
              <a:t>Thank You</a:t>
            </a:r>
          </a:p>
        </p:txBody>
      </p:sp>
    </p:spTree>
    <p:extLst>
      <p:ext uri="{BB962C8B-B14F-4D97-AF65-F5344CB8AC3E}">
        <p14:creationId xmlns:p14="http://schemas.microsoft.com/office/powerpoint/2010/main" val="188011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p:cNvSpPr txBox="1"/>
          <p:nvPr/>
        </p:nvSpPr>
        <p:spPr>
          <a:xfrm>
            <a:off x="914400" y="1066800"/>
            <a:ext cx="7391400" cy="4201150"/>
          </a:xfrm>
          <a:prstGeom prst="rect">
            <a:avLst/>
          </a:prstGeom>
          <a:solidFill>
            <a:srgbClr val="153943"/>
          </a:solidFill>
          <a:ln w="38100">
            <a:solidFill>
              <a:schemeClr val="tx1"/>
            </a:solidFill>
          </a:ln>
        </p:spPr>
        <p:txBody>
          <a:bodyPr wrap="square" lIns="365760" tIns="274320" rIns="274320" bIns="365760">
            <a:spAutoFit/>
          </a:bodyPr>
          <a:lstStyle/>
          <a:p>
            <a:pPr marL="0" marR="0" lvl="0" indent="0" algn="ctr" defTabSz="914400" rtl="0" eaLnBrk="1" fontAlgn="auto" latinLnBrk="0" hangingPunct="1">
              <a:lnSpc>
                <a:spcPct val="100000"/>
              </a:lnSpc>
              <a:spcBef>
                <a:spcPts val="0"/>
              </a:spcBef>
              <a:spcAft>
                <a:spcPts val="1800"/>
              </a:spcAft>
              <a:buClrTx/>
              <a:buSzTx/>
              <a:buFontTx/>
              <a:buNone/>
              <a:tabLst/>
              <a:defRPr/>
            </a:pPr>
            <a:r>
              <a:rPr kumimoji="0" lang="en-US" sz="5400" b="1" i="0" u="none" strike="noStrike" kern="1200" cap="small" spc="0" normalizeH="0" baseline="0" noProof="0" dirty="0">
                <a:ln>
                  <a:noFill/>
                </a:ln>
                <a:solidFill>
                  <a:prstClr val="white"/>
                </a:solidFill>
                <a:effectLst/>
                <a:uLnTx/>
                <a:uFillTx/>
                <a:latin typeface="Calibri"/>
                <a:ea typeface="+mn-ea"/>
                <a:cs typeface="+mn-cs"/>
              </a:rPr>
              <a:t>Analytical strategy II</a:t>
            </a:r>
          </a:p>
          <a:p>
            <a:pPr marL="2055813" marR="0" lvl="0" indent="-571500"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r>
              <a:rPr lang="en-US" sz="4400" b="1" cap="small" dirty="0">
                <a:solidFill>
                  <a:prstClr val="white"/>
                </a:solidFill>
                <a:latin typeface="Calibri"/>
              </a:rPr>
              <a:t>The game</a:t>
            </a:r>
          </a:p>
          <a:p>
            <a:pPr marL="2055813" marR="0" lvl="0" indent="-571500"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r>
              <a:rPr kumimoji="0" lang="en-US" sz="4400" b="1" i="0" u="none" strike="noStrike" kern="1200" cap="small" spc="0" normalizeH="0" baseline="0" noProof="0" dirty="0">
                <a:ln>
                  <a:noFill/>
                </a:ln>
                <a:solidFill>
                  <a:prstClr val="white"/>
                </a:solidFill>
                <a:effectLst/>
                <a:uLnTx/>
                <a:uFillTx/>
                <a:latin typeface="Calibri"/>
                <a:ea typeface="+mn-ea"/>
                <a:cs typeface="+mn-cs"/>
              </a:rPr>
              <a:t>Rules of the game</a:t>
            </a:r>
          </a:p>
          <a:p>
            <a:pPr marL="2055813" marR="0" lvl="0" indent="-571500"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r>
              <a:rPr lang="en-US" sz="4400" b="1" cap="small" dirty="0">
                <a:solidFill>
                  <a:prstClr val="white"/>
                </a:solidFill>
                <a:latin typeface="Calibri"/>
              </a:rPr>
              <a:t>Moves in the game</a:t>
            </a:r>
            <a:endParaRPr kumimoji="0" lang="en-US" sz="30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445113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p:cNvSpPr txBox="1"/>
          <p:nvPr/>
        </p:nvSpPr>
        <p:spPr>
          <a:xfrm>
            <a:off x="228600" y="990600"/>
            <a:ext cx="8763000" cy="5016758"/>
          </a:xfrm>
          <a:prstGeom prst="rect">
            <a:avLst/>
          </a:prstGeom>
          <a:solidFill>
            <a:srgbClr val="153943"/>
          </a:solidFill>
          <a:ln w="38100">
            <a:solidFill>
              <a:schemeClr val="tx1"/>
            </a:solidFill>
          </a:ln>
        </p:spPr>
        <p:txBody>
          <a:bodyPr wrap="square" lIns="365760" tIns="274320" rIns="274320" bIns="365760">
            <a:spAutoFit/>
          </a:bodyPr>
          <a:lstStyle/>
          <a:p>
            <a:pPr marL="0" marR="0" lvl="0" indent="0" algn="ctr" defTabSz="914400" rtl="0" eaLnBrk="1" fontAlgn="auto" latinLnBrk="0" hangingPunct="1">
              <a:lnSpc>
                <a:spcPct val="100000"/>
              </a:lnSpc>
              <a:spcBef>
                <a:spcPts val="0"/>
              </a:spcBef>
              <a:spcAft>
                <a:spcPts val="1800"/>
              </a:spcAft>
              <a:buClrTx/>
              <a:buSzTx/>
              <a:buFontTx/>
              <a:buNone/>
              <a:tabLst/>
              <a:defRPr/>
            </a:pPr>
            <a:r>
              <a:rPr kumimoji="0" lang="en-US" sz="4400" b="1" i="0" u="none" strike="noStrike" kern="1200" cap="small" spc="0" normalizeH="0" baseline="0" noProof="0" dirty="0">
                <a:ln>
                  <a:noFill/>
                </a:ln>
                <a:solidFill>
                  <a:prstClr val="white"/>
                </a:solidFill>
                <a:effectLst/>
                <a:uLnTx/>
                <a:uFillTx/>
                <a:latin typeface="Calibri"/>
                <a:ea typeface="+mn-ea"/>
                <a:cs typeface="+mn-cs"/>
              </a:rPr>
              <a:t>Logic of transformation</a:t>
            </a:r>
          </a:p>
          <a:p>
            <a:pPr marL="0" marR="0" lvl="0" indent="0" defTabSz="914400" rtl="0" eaLnBrk="1" fontAlgn="auto" latinLnBrk="0" hangingPunct="1">
              <a:lnSpc>
                <a:spcPct val="100000"/>
              </a:lnSpc>
              <a:spcBef>
                <a:spcPts val="0"/>
              </a:spcBef>
              <a:spcAft>
                <a:spcPts val="1800"/>
              </a:spcAft>
              <a:buClrTx/>
              <a:buSzTx/>
              <a:buFontTx/>
              <a:buNone/>
              <a:tabLst/>
              <a:defRPr/>
            </a:pPr>
            <a:r>
              <a:rPr lang="en-US" sz="3000" dirty="0">
                <a:solidFill>
                  <a:prstClr val="white"/>
                </a:solidFill>
                <a:latin typeface="Calibri"/>
              </a:rPr>
              <a:t>Change rules of the game so as to allow new moves in the game which have the character of expanding alternative economic structures which endogenously generate further changes in rules of the game.</a:t>
            </a:r>
          </a:p>
          <a:p>
            <a:pPr marL="0" marR="0" lvl="0" indent="0" defTabSz="914400" rtl="0" eaLnBrk="1" fontAlgn="auto" latinLnBrk="0" hangingPunct="1">
              <a:lnSpc>
                <a:spcPct val="100000"/>
              </a:lnSpc>
              <a:spcBef>
                <a:spcPts val="0"/>
              </a:spcBef>
              <a:spcAft>
                <a:spcPts val="1800"/>
              </a:spcAft>
              <a:buClrTx/>
              <a:buSzTx/>
              <a:buFontTx/>
              <a:buNone/>
              <a:tabLst/>
              <a:defRPr/>
            </a:pPr>
            <a:r>
              <a:rPr lang="en-US" sz="3000" dirty="0" err="1">
                <a:solidFill>
                  <a:prstClr val="white"/>
                </a:solidFill>
                <a:latin typeface="Calibri"/>
              </a:rPr>
              <a:t>Longterm</a:t>
            </a:r>
            <a:r>
              <a:rPr lang="en-US" sz="3000" dirty="0">
                <a:solidFill>
                  <a:prstClr val="white"/>
                </a:solidFill>
                <a:latin typeface="Calibri"/>
              </a:rPr>
              <a:t> trajectory: erosion (and potential displacement )of the dominance of capitalism</a:t>
            </a:r>
          </a:p>
        </p:txBody>
      </p:sp>
    </p:spTree>
    <p:extLst>
      <p:ext uri="{BB962C8B-B14F-4D97-AF65-F5344CB8AC3E}">
        <p14:creationId xmlns:p14="http://schemas.microsoft.com/office/powerpoint/2010/main" val="2218467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838200"/>
            <a:ext cx="8305800" cy="4616648"/>
          </a:xfrm>
          <a:prstGeom prst="rect">
            <a:avLst/>
          </a:prstGeom>
          <a:solidFill>
            <a:srgbClr val="6C2826"/>
          </a:solidFill>
          <a:ln w="38100">
            <a:solidFill>
              <a:schemeClr val="tx1"/>
            </a:solidFill>
          </a:ln>
        </p:spPr>
        <p:txBody>
          <a:bodyPr wrap="square" lIns="182880" tIns="182880" rIns="182880" bIns="182880">
            <a:spAutoFit/>
          </a:bodyPr>
          <a:lstStyle/>
          <a:p>
            <a:pPr marL="457200" algn="ctr">
              <a:spcAft>
                <a:spcPts val="0"/>
              </a:spcAft>
              <a:defRPr/>
            </a:pPr>
            <a:endParaRPr lang="en-US" sz="5400" dirty="0">
              <a:solidFill>
                <a:prstClr val="white"/>
              </a:solidFill>
              <a:effectLst>
                <a:outerShdw blurRad="38100" dist="38100" dir="2700000" algn="tl">
                  <a:srgbClr val="000000">
                    <a:alpha val="43137"/>
                  </a:srgbClr>
                </a:outerShdw>
              </a:effectLst>
            </a:endParaRPr>
          </a:p>
          <a:p>
            <a:pPr marL="457200" algn="ctr">
              <a:spcAft>
                <a:spcPts val="0"/>
              </a:spcAft>
              <a:defRPr/>
            </a:pPr>
            <a:r>
              <a:rPr lang="en-US" sz="5400" dirty="0">
                <a:solidFill>
                  <a:prstClr val="white"/>
                </a:solidFill>
                <a:effectLst>
                  <a:outerShdw blurRad="38100" dist="38100" dir="2700000" algn="tl">
                    <a:srgbClr val="000000">
                      <a:alpha val="43137"/>
                    </a:srgbClr>
                  </a:outerShdw>
                </a:effectLst>
              </a:rPr>
              <a:t>Task 3 </a:t>
            </a:r>
          </a:p>
          <a:p>
            <a:pPr marL="457200" algn="ctr">
              <a:spcAft>
                <a:spcPts val="1200"/>
              </a:spcAft>
              <a:defRPr/>
            </a:pPr>
            <a:r>
              <a:rPr lang="en-US" sz="5400" dirty="0">
                <a:solidFill>
                  <a:prstClr val="white"/>
                </a:solidFill>
                <a:effectLst>
                  <a:outerShdw blurRad="38100" dist="38100" dir="2700000" algn="tl">
                    <a:srgbClr val="000000">
                      <a:alpha val="43137"/>
                    </a:srgbClr>
                  </a:outerShdw>
                </a:effectLst>
              </a:rPr>
              <a:t>Alternatives</a:t>
            </a:r>
          </a:p>
          <a:p>
            <a:pPr marL="457200" algn="ctr">
              <a:spcAft>
                <a:spcPts val="1200"/>
              </a:spcAft>
              <a:defRPr/>
            </a:pPr>
            <a:endParaRPr lang="en-US" sz="5400" i="1" dirty="0">
              <a:solidFill>
                <a:prstClr val="white"/>
              </a:solidFill>
              <a:effectLst>
                <a:outerShdw blurRad="38100" dist="38100" dir="2700000" algn="tl">
                  <a:srgbClr val="000000">
                    <a:alpha val="43137"/>
                  </a:srgbClr>
                </a:outerShdw>
              </a:effectLst>
            </a:endParaRPr>
          </a:p>
          <a:p>
            <a:pPr marL="914400">
              <a:spcAft>
                <a:spcPts val="1200"/>
              </a:spcAft>
              <a:defRPr/>
            </a:pPr>
            <a:endParaRPr lang="en-US" sz="4000"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41721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609600"/>
            <a:ext cx="8153400" cy="5339923"/>
          </a:xfrm>
          <a:prstGeom prst="rect">
            <a:avLst/>
          </a:prstGeom>
          <a:solidFill>
            <a:srgbClr val="6C2826"/>
          </a:solidFill>
          <a:ln w="38100">
            <a:solidFill>
              <a:schemeClr val="tx1"/>
            </a:solidFill>
          </a:ln>
        </p:spPr>
        <p:txBody>
          <a:bodyPr wrap="square" lIns="182880" tIns="182880" rIns="182880" bIns="182880">
            <a:spAutoFit/>
          </a:bodyPr>
          <a:lstStyle/>
          <a:p>
            <a:pPr marL="457200">
              <a:spcAft>
                <a:spcPts val="1200"/>
              </a:spcAft>
              <a:defRPr/>
            </a:pPr>
            <a:r>
              <a:rPr lang="en-US" sz="4000" dirty="0">
                <a:solidFill>
                  <a:prstClr val="white"/>
                </a:solidFill>
                <a:effectLst>
                  <a:outerShdw blurRad="38100" dist="38100" dir="2700000" algn="tl">
                    <a:srgbClr val="000000">
                      <a:alpha val="43137"/>
                    </a:srgbClr>
                  </a:outerShdw>
                </a:effectLst>
              </a:rPr>
              <a:t>Democracy as the central principle of institutional design for transcending capitalism:</a:t>
            </a:r>
          </a:p>
          <a:p>
            <a:pPr marL="1311275" indent="-396875">
              <a:spcBef>
                <a:spcPts val="1800"/>
              </a:spcBef>
              <a:spcAft>
                <a:spcPts val="1200"/>
              </a:spcAft>
              <a:buFont typeface="Arial" panose="020B0604020202020204" pitchFamily="34" charset="0"/>
              <a:buChar char="•"/>
              <a:defRPr/>
            </a:pPr>
            <a:r>
              <a:rPr lang="en-US" sz="4000" i="1" dirty="0">
                <a:solidFill>
                  <a:prstClr val="white"/>
                </a:solidFill>
                <a:effectLst>
                  <a:outerShdw blurRad="38100" dist="38100" dir="2700000" algn="tl">
                    <a:srgbClr val="000000">
                      <a:alpha val="43137"/>
                    </a:srgbClr>
                  </a:outerShdw>
                </a:effectLst>
              </a:rPr>
              <a:t>Democratize the economy</a:t>
            </a:r>
          </a:p>
          <a:p>
            <a:pPr marL="1311275" indent="-396875">
              <a:spcAft>
                <a:spcPts val="1200"/>
              </a:spcAft>
              <a:buFont typeface="Arial" panose="020B0604020202020204" pitchFamily="34" charset="0"/>
              <a:buChar char="•"/>
              <a:defRPr/>
            </a:pPr>
            <a:r>
              <a:rPr lang="en-US" sz="4000" i="1" dirty="0">
                <a:solidFill>
                  <a:prstClr val="white"/>
                </a:solidFill>
                <a:effectLst>
                  <a:outerShdw blurRad="38100" dist="38100" dir="2700000" algn="tl">
                    <a:srgbClr val="000000">
                      <a:alpha val="43137"/>
                    </a:srgbClr>
                  </a:outerShdw>
                </a:effectLst>
              </a:rPr>
              <a:t>Democratize the state</a:t>
            </a:r>
          </a:p>
          <a:p>
            <a:pPr marL="1311275" indent="-396875">
              <a:spcAft>
                <a:spcPts val="1200"/>
              </a:spcAft>
              <a:buFont typeface="Arial" panose="020B0604020202020204" pitchFamily="34" charset="0"/>
              <a:buChar char="•"/>
              <a:defRPr/>
            </a:pPr>
            <a:r>
              <a:rPr lang="en-US" sz="4000" i="1" dirty="0">
                <a:solidFill>
                  <a:prstClr val="white"/>
                </a:solidFill>
                <a:effectLst>
                  <a:outerShdw blurRad="38100" dist="38100" dir="2700000" algn="tl">
                    <a:srgbClr val="000000">
                      <a:alpha val="43137"/>
                    </a:srgbClr>
                  </a:outerShdw>
                </a:effectLst>
              </a:rPr>
              <a:t>Democratize civil society</a:t>
            </a:r>
          </a:p>
          <a:p>
            <a:pPr marL="914400">
              <a:spcAft>
                <a:spcPts val="1200"/>
              </a:spcAft>
              <a:defRPr/>
            </a:pPr>
            <a:endParaRPr lang="en-US" sz="2800" dirty="0">
              <a:solidFill>
                <a:prstClr val="white"/>
              </a:solidFill>
              <a:effectLst>
                <a:outerShdw blurRad="38100" dist="38100" dir="2700000" algn="tl">
                  <a:srgbClr val="000000">
                    <a:alpha val="43137"/>
                  </a:srgbClr>
                </a:outerShdw>
              </a:effectLst>
            </a:endParaRP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488565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295400"/>
            <a:ext cx="8305800" cy="2800767"/>
          </a:xfrm>
          <a:prstGeom prst="rect">
            <a:avLst/>
          </a:prstGeom>
          <a:solidFill>
            <a:srgbClr val="6C2826"/>
          </a:solidFill>
          <a:ln w="38100">
            <a:solidFill>
              <a:schemeClr val="tx1"/>
            </a:solidFill>
          </a:ln>
        </p:spPr>
        <p:txBody>
          <a:bodyPr wrap="square" lIns="182880" tIns="182880" rIns="182880" bIns="182880">
            <a:spAutoFit/>
          </a:bodyPr>
          <a:lstStyle/>
          <a:p>
            <a:pPr marL="687388">
              <a:spcAft>
                <a:spcPts val="1200"/>
              </a:spcAft>
              <a:defRPr/>
            </a:pPr>
            <a:r>
              <a:rPr lang="en-US" sz="4000" dirty="0">
                <a:solidFill>
                  <a:prstClr val="white"/>
                </a:solidFill>
                <a:effectLst>
                  <a:outerShdw blurRad="38100" dist="38100" dir="2700000" algn="tl">
                    <a:srgbClr val="000000">
                      <a:alpha val="43137"/>
                    </a:srgbClr>
                  </a:outerShdw>
                </a:effectLst>
              </a:rPr>
              <a:t>Do workers cooperatives really contribute to creating a democratic economy?</a:t>
            </a:r>
          </a:p>
          <a:p>
            <a:pPr marL="687388">
              <a:spcAft>
                <a:spcPts val="1200"/>
              </a:spcAft>
              <a:defRPr/>
            </a:pPr>
            <a:endParaRPr lang="en-US" sz="2800" dirty="0">
              <a:solidFill>
                <a:prstClr val="white"/>
              </a:solidFill>
              <a:effectLst>
                <a:outerShdw blurRad="38100" dist="38100" dir="2700000" algn="tl">
                  <a:srgbClr val="000000">
                    <a:alpha val="43137"/>
                  </a:srgbClr>
                </a:outerShdw>
              </a:effectLst>
            </a:endParaRP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2333526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762000"/>
            <a:ext cx="8382000" cy="5509200"/>
          </a:xfrm>
          <a:prstGeom prst="rect">
            <a:avLst/>
          </a:prstGeom>
          <a:solidFill>
            <a:srgbClr val="6C2826"/>
          </a:solidFill>
          <a:ln w="38100">
            <a:solidFill>
              <a:schemeClr val="tx1"/>
            </a:solidFill>
          </a:ln>
        </p:spPr>
        <p:txBody>
          <a:bodyPr wrap="square" lIns="182880" tIns="182880" rIns="182880" bIns="182880">
            <a:spAutoFit/>
          </a:bodyPr>
          <a:lstStyle/>
          <a:p>
            <a:pPr marL="227013">
              <a:spcAft>
                <a:spcPts val="1200"/>
              </a:spcAft>
              <a:defRPr/>
            </a:pPr>
            <a:r>
              <a:rPr lang="en-US" sz="3600" dirty="0">
                <a:solidFill>
                  <a:prstClr val="white"/>
                </a:solidFill>
                <a:effectLst>
                  <a:outerShdw blurRad="38100" dist="38100" dir="2700000" algn="tl">
                    <a:srgbClr val="000000">
                      <a:alpha val="43137"/>
                    </a:srgbClr>
                  </a:outerShdw>
                </a:effectLst>
              </a:rPr>
              <a:t>Basic problem: Cooperatives remain privately owned, profit-oriented firms competing in markets.</a:t>
            </a:r>
            <a:endParaRPr lang="en-US" sz="2800" dirty="0">
              <a:solidFill>
                <a:prstClr val="white"/>
              </a:solidFill>
              <a:effectLst>
                <a:outerShdw blurRad="38100" dist="38100" dir="2700000" algn="tl">
                  <a:srgbClr val="000000">
                    <a:alpha val="43137"/>
                  </a:srgbClr>
                </a:outerShdw>
              </a:effectLst>
            </a:endParaRPr>
          </a:p>
          <a:p>
            <a:pPr marL="1141413" indent="-401638">
              <a:spcAft>
                <a:spcPts val="1200"/>
              </a:spcAft>
              <a:buAutoNum type="arabicPeriod"/>
              <a:defRPr/>
            </a:pPr>
            <a:r>
              <a:rPr lang="en-US" sz="2800" dirty="0">
                <a:solidFill>
                  <a:srgbClr val="6C2826"/>
                </a:solidFill>
              </a:rPr>
              <a:t>Competition creates cost-cutting pressures and neglect of negative externalities.</a:t>
            </a:r>
          </a:p>
          <a:p>
            <a:pPr marL="1141413" indent="-401638">
              <a:spcAft>
                <a:spcPts val="1200"/>
              </a:spcAft>
              <a:buAutoNum type="arabicPeriod"/>
              <a:defRPr/>
            </a:pPr>
            <a:r>
              <a:rPr lang="en-US" sz="2800" dirty="0">
                <a:solidFill>
                  <a:srgbClr val="6C2826"/>
                </a:solidFill>
              </a:rPr>
              <a:t>Private ownership by their members generates insider-biases.</a:t>
            </a:r>
          </a:p>
          <a:p>
            <a:pPr marL="1141413" indent="-401638">
              <a:spcAft>
                <a:spcPts val="1200"/>
              </a:spcAft>
              <a:buAutoNum type="arabicPeriod"/>
              <a:defRPr/>
            </a:pPr>
            <a:r>
              <a:rPr lang="en-US" sz="2800" dirty="0">
                <a:solidFill>
                  <a:srgbClr val="6C2826"/>
                </a:solidFill>
              </a:rPr>
              <a:t>Private appropriation of profits gives advantages to high skill, high tech cooperatives.</a:t>
            </a:r>
          </a:p>
        </p:txBody>
      </p:sp>
      <p:sp>
        <p:nvSpPr>
          <p:cNvPr id="3" name="TextBox 2"/>
          <p:cNvSpPr txBox="1"/>
          <p:nvPr/>
        </p:nvSpPr>
        <p:spPr>
          <a:xfrm>
            <a:off x="90055" y="19396"/>
            <a:ext cx="3581400" cy="369332"/>
          </a:xfrm>
          <a:prstGeom prst="rect">
            <a:avLst/>
          </a:prstGeom>
          <a:noFill/>
        </p:spPr>
        <p:txBody>
          <a:bodyPr wrap="square" rtlCol="0">
            <a:spAutoFit/>
          </a:bodyPr>
          <a:lstStyle/>
          <a:p>
            <a:r>
              <a:rPr lang="en-US" b="1" dirty="0">
                <a:solidFill>
                  <a:prstClr val="black"/>
                </a:solidFill>
              </a:rPr>
              <a:t>Introduction</a:t>
            </a:r>
          </a:p>
        </p:txBody>
      </p:sp>
    </p:spTree>
    <p:extLst>
      <p:ext uri="{BB962C8B-B14F-4D97-AF65-F5344CB8AC3E}">
        <p14:creationId xmlns:p14="http://schemas.microsoft.com/office/powerpoint/2010/main" val="29526717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10552</TotalTime>
  <Words>1127</Words>
  <Application>Microsoft Office PowerPoint</Application>
  <PresentationFormat>On-screen Show (4:3)</PresentationFormat>
  <Paragraphs>210</Paragraphs>
  <Slides>36</Slides>
  <Notes>16</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36</vt:i4>
      </vt:variant>
    </vt:vector>
  </HeadingPairs>
  <TitlesOfParts>
    <vt:vector size="44" baseType="lpstr">
      <vt:lpstr>Arial</vt:lpstr>
      <vt:lpstr>Calibri</vt:lpstr>
      <vt:lpstr>Times New Roman</vt:lpstr>
      <vt:lpstr>Office Theme</vt:lpstr>
      <vt:lpstr>3_Office Theme</vt:lpstr>
      <vt:lpstr>1_Office Theme</vt:lpstr>
      <vt:lpstr>24_Office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 of Wisc-Madison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Erik Olin Wright</dc:creator>
  <cp:lastModifiedBy>Erik Olin Wright</cp:lastModifiedBy>
  <cp:revision>320</cp:revision>
  <dcterms:created xsi:type="dcterms:W3CDTF">2010-04-18T15:17:40Z</dcterms:created>
  <dcterms:modified xsi:type="dcterms:W3CDTF">2017-06-30T18:21:59Z</dcterms:modified>
</cp:coreProperties>
</file>